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64" r:id="rId2"/>
    <p:sldId id="265" r:id="rId3"/>
    <p:sldId id="263" r:id="rId4"/>
    <p:sldId id="266" r:id="rId5"/>
    <p:sldId id="267" r:id="rId6"/>
    <p:sldId id="268" r:id="rId7"/>
    <p:sldId id="269" r:id="rId8"/>
    <p:sldId id="270" r:id="rId9"/>
    <p:sldId id="271" r:id="rId10"/>
    <p:sldId id="277" r:id="rId11"/>
    <p:sldId id="278" r:id="rId12"/>
    <p:sldId id="279" r:id="rId13"/>
    <p:sldId id="280" r:id="rId14"/>
    <p:sldId id="262" r:id="rId15"/>
    <p:sldId id="281" r:id="rId16"/>
    <p:sldId id="261" r:id="rId17"/>
    <p:sldId id="256" r:id="rId18"/>
    <p:sldId id="272" r:id="rId19"/>
    <p:sldId id="276" r:id="rId20"/>
    <p:sldId id="273" r:id="rId21"/>
    <p:sldId id="274" r:id="rId22"/>
    <p:sldId id="258" r:id="rId23"/>
    <p:sldId id="275" r:id="rId24"/>
    <p:sldId id="259" r:id="rId25"/>
    <p:sldId id="260"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FF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02"/>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86687A6-4666-4A8A-9A34-5CDA7E980D74}" type="datetimeFigureOut">
              <a:rPr lang="en-US" smtClean="0"/>
              <a:pPr/>
              <a:t>7/3/2014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8C8AAE-5845-4C17-B3A6-B960DB87788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30" name="Text Box 1"/>
          <p:cNvSpPr txBox="1">
            <a:spLocks noChangeArrowheads="1"/>
          </p:cNvSpPr>
          <p:nvPr/>
        </p:nvSpPr>
        <p:spPr bwMode="auto">
          <a:xfrm>
            <a:off x="2143125" y="693965"/>
            <a:ext cx="2571750" cy="3429000"/>
          </a:xfrm>
          <a:prstGeom prst="rect">
            <a:avLst/>
          </a:prstGeom>
          <a:solidFill>
            <a:srgbClr val="FFFFFF"/>
          </a:solidFill>
          <a:ln w="9360">
            <a:solidFill>
              <a:srgbClr val="000000"/>
            </a:solidFill>
            <a:miter lim="800000"/>
            <a:headEnd/>
            <a:tailEnd/>
          </a:ln>
        </p:spPr>
        <p:txBody>
          <a:bodyPr wrap="none" lIns="86486" tIns="43243" rIns="86486" bIns="43243" anchor="ctr"/>
          <a:lstStyle/>
          <a:p>
            <a:endParaRPr lang="en-US">
              <a:ea typeface="MS Gothic" pitchFamily="49" charset="-128"/>
            </a:endParaRPr>
          </a:p>
        </p:txBody>
      </p:sp>
      <p:sp>
        <p:nvSpPr>
          <p:cNvPr id="99331" name="Rectangle 2"/>
          <p:cNvSpPr>
            <a:spLocks noGrp="1" noChangeArrowheads="1"/>
          </p:cNvSpPr>
          <p:nvPr>
            <p:ph type="body"/>
          </p:nvPr>
        </p:nvSpPr>
        <p:spPr bwMode="auto">
          <a:xfrm>
            <a:off x="686098" y="4343703"/>
            <a:ext cx="5482828" cy="4110869"/>
          </a:xfrm>
          <a:noFill/>
        </p:spPr>
        <p:txBody>
          <a:bodyPr wrap="none" numCol="1" anchor="ctr" anchorCtr="0" compatLnSpc="1">
            <a:prstTxWarp prst="textNoShape">
              <a:avLst/>
            </a:prstTxWarp>
          </a:bodyPr>
          <a:lstStyle/>
          <a:p>
            <a:pPr>
              <a:spcBef>
                <a:spcPct val="0"/>
              </a:spcBef>
            </a:pPr>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354" name="Text Box 1"/>
          <p:cNvSpPr txBox="1">
            <a:spLocks noChangeArrowheads="1"/>
          </p:cNvSpPr>
          <p:nvPr/>
        </p:nvSpPr>
        <p:spPr bwMode="auto">
          <a:xfrm>
            <a:off x="2143125" y="693965"/>
            <a:ext cx="2571750" cy="3429000"/>
          </a:xfrm>
          <a:prstGeom prst="rect">
            <a:avLst/>
          </a:prstGeom>
          <a:solidFill>
            <a:srgbClr val="FFFFFF"/>
          </a:solidFill>
          <a:ln w="9360">
            <a:solidFill>
              <a:srgbClr val="000000"/>
            </a:solidFill>
            <a:miter lim="800000"/>
            <a:headEnd/>
            <a:tailEnd/>
          </a:ln>
        </p:spPr>
        <p:txBody>
          <a:bodyPr wrap="none" lIns="86486" tIns="43243" rIns="86486" bIns="43243" anchor="ctr"/>
          <a:lstStyle/>
          <a:p>
            <a:endParaRPr lang="en-US">
              <a:ea typeface="MS Gothic" pitchFamily="49" charset="-128"/>
            </a:endParaRPr>
          </a:p>
        </p:txBody>
      </p:sp>
      <p:sp>
        <p:nvSpPr>
          <p:cNvPr id="100355" name="Rectangle 2"/>
          <p:cNvSpPr>
            <a:spLocks noGrp="1" noChangeArrowheads="1"/>
          </p:cNvSpPr>
          <p:nvPr>
            <p:ph type="body"/>
          </p:nvPr>
        </p:nvSpPr>
        <p:spPr bwMode="auto">
          <a:xfrm>
            <a:off x="686098" y="4343703"/>
            <a:ext cx="5482828" cy="4110869"/>
          </a:xfrm>
          <a:noFill/>
        </p:spPr>
        <p:txBody>
          <a:bodyPr wrap="none" numCol="1" anchor="ctr" anchorCtr="0" compatLnSpc="1">
            <a:prstTxWarp prst="textNoShape">
              <a:avLst/>
            </a:prstTxWarp>
          </a:bodyPr>
          <a:lstStyle/>
          <a:p>
            <a:pPr>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6E848FA-9979-45B7-BFF5-AC2906EB6BBF}" type="datetimeFigureOut">
              <a:rPr lang="en-US" smtClean="0"/>
              <a:pPr/>
              <a:t>7/3/2014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ECC81B-444C-4CFF-9352-BF59177711B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E848FA-9979-45B7-BFF5-AC2906EB6BBF}" type="datetimeFigureOut">
              <a:rPr lang="en-US" smtClean="0"/>
              <a:pPr/>
              <a:t>7/3/2014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ECC81B-444C-4CFF-9352-BF59177711B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E848FA-9979-45B7-BFF5-AC2906EB6BBF}" type="datetimeFigureOut">
              <a:rPr lang="en-US" smtClean="0"/>
              <a:pPr/>
              <a:t>7/3/2014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ECC81B-444C-4CFF-9352-BF59177711B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E848FA-9979-45B7-BFF5-AC2906EB6BBF}" type="datetimeFigureOut">
              <a:rPr lang="en-US" smtClean="0"/>
              <a:pPr/>
              <a:t>7/3/2014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ECC81B-444C-4CFF-9352-BF59177711B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E848FA-9979-45B7-BFF5-AC2906EB6BBF}" type="datetimeFigureOut">
              <a:rPr lang="en-US" smtClean="0"/>
              <a:pPr/>
              <a:t>7/3/2014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ECC81B-444C-4CFF-9352-BF59177711B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6E848FA-9979-45B7-BFF5-AC2906EB6BBF}" type="datetimeFigureOut">
              <a:rPr lang="en-US" smtClean="0"/>
              <a:pPr/>
              <a:t>7/3/2014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ECC81B-444C-4CFF-9352-BF59177711B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6E848FA-9979-45B7-BFF5-AC2906EB6BBF}" type="datetimeFigureOut">
              <a:rPr lang="en-US" smtClean="0"/>
              <a:pPr/>
              <a:t>7/3/2014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ECC81B-444C-4CFF-9352-BF59177711B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6E848FA-9979-45B7-BFF5-AC2906EB6BBF}" type="datetimeFigureOut">
              <a:rPr lang="en-US" smtClean="0"/>
              <a:pPr/>
              <a:t>7/3/2014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ECC81B-444C-4CFF-9352-BF59177711B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E848FA-9979-45B7-BFF5-AC2906EB6BBF}" type="datetimeFigureOut">
              <a:rPr lang="en-US" smtClean="0"/>
              <a:pPr/>
              <a:t>7/3/2014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ECC81B-444C-4CFF-9352-BF59177711B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E848FA-9979-45B7-BFF5-AC2906EB6BBF}" type="datetimeFigureOut">
              <a:rPr lang="en-US" smtClean="0"/>
              <a:pPr/>
              <a:t>7/3/2014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ECC81B-444C-4CFF-9352-BF59177711B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E848FA-9979-45B7-BFF5-AC2906EB6BBF}" type="datetimeFigureOut">
              <a:rPr lang="en-US" smtClean="0"/>
              <a:pPr/>
              <a:t>7/3/2014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ECC81B-444C-4CFF-9352-BF59177711B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E848FA-9979-45B7-BFF5-AC2906EB6BBF}" type="datetimeFigureOut">
              <a:rPr lang="en-US" smtClean="0"/>
              <a:pPr/>
              <a:t>7/3/2014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ECC81B-444C-4CFF-9352-BF59177711B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www.youtube.com/watch?v=3_OyenMfHEk" TargetMode="External"/><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www.youtube.com/watch?v=jCqyRmLPI7U" TargetMode="Externa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12.xml.rels><?xml version="1.0" encoding="UTF-8" standalone="yes"?>
<Relationships xmlns="http://schemas.openxmlformats.org/package/2006/relationships"><Relationship Id="rId3" Type="http://schemas.openxmlformats.org/officeDocument/2006/relationships/hyperlink" Target="http://www.youtube.com/watch?v=s6UbYHCkoZs&amp;feature=related" TargetMode="External"/><Relationship Id="rId2" Type="http://schemas.openxmlformats.org/officeDocument/2006/relationships/hyperlink" Target="http://www.youtube.com/watch?v=GD-lFCsYOPs" TargetMode="External"/><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1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www.youtube.com/watch?v=Gocdp6Nis5g" TargetMode="External"/><Relationship Id="rId7" Type="http://schemas.openxmlformats.org/officeDocument/2006/relationships/hyperlink" Target="http://www.youtube.com/watch?v=jCqyRmLPI7U" TargetMode="External"/><Relationship Id="rId2" Type="http://schemas.openxmlformats.org/officeDocument/2006/relationships/hyperlink" Target="http://www.youtube.com/watch?v=oGJkY3o4fNc" TargetMode="External"/><Relationship Id="rId1" Type="http://schemas.openxmlformats.org/officeDocument/2006/relationships/slideLayout" Target="../slideLayouts/slideLayout7.xml"/><Relationship Id="rId6" Type="http://schemas.openxmlformats.org/officeDocument/2006/relationships/hyperlink" Target="http://www.youtube.com/watch?v=IwH9yh0vqXs" TargetMode="External"/><Relationship Id="rId5" Type="http://schemas.openxmlformats.org/officeDocument/2006/relationships/hyperlink" Target="http://www.youtube.com/watch?v=s6UbYHCkoZs&amp;feature=related" TargetMode="External"/><Relationship Id="rId4" Type="http://schemas.openxmlformats.org/officeDocument/2006/relationships/hyperlink" Target="http://www.youtube.com/watch?v=GD-lFCsYOPs"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5.jpeg"/><Relationship Id="rId7" Type="http://schemas.openxmlformats.org/officeDocument/2006/relationships/image" Target="../media/image42.jpeg"/><Relationship Id="rId2" Type="http://schemas.openxmlformats.org/officeDocument/2006/relationships/image" Target="../media/image44.jpeg"/><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16.xml.rels><?xml version="1.0" encoding="UTF-8" standalone="yes"?>
<Relationships xmlns="http://schemas.openxmlformats.org/package/2006/relationships"><Relationship Id="rId8" Type="http://schemas.openxmlformats.org/officeDocument/2006/relationships/hyperlink" Target="http://www.youtube.com/watch?v=Mg0YQCS9qy8" TargetMode="External"/><Relationship Id="rId3" Type="http://schemas.openxmlformats.org/officeDocument/2006/relationships/image" Target="../media/image51.jpeg"/><Relationship Id="rId7" Type="http://schemas.openxmlformats.org/officeDocument/2006/relationships/hyperlink" Target="http://www.youtube.com/watch?v=Mm3GsSWKyso" TargetMode="External"/><Relationship Id="rId2" Type="http://schemas.openxmlformats.org/officeDocument/2006/relationships/image" Target="../media/image50.jpeg"/><Relationship Id="rId1" Type="http://schemas.openxmlformats.org/officeDocument/2006/relationships/slideLayout" Target="../slideLayouts/slideLayout7.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 Id="rId9" Type="http://schemas.openxmlformats.org/officeDocument/2006/relationships/hyperlink" Target="http://www.youtube.com/watch?v=jd8DpvZVbQ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hyperlink" Target="http://www.youtube.com/watch?v=O4ne13Zft9Q"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1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 Id="rId4" Type="http://schemas.openxmlformats.org/officeDocument/2006/relationships/hyperlink" Target="http://www.tcm.com/mediaroom/video/203222/Mr-Deeds-Goes-to-Town-Movie-Clip-Take-the-Stand-.html"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 Id="rId5" Type="http://schemas.openxmlformats.org/officeDocument/2006/relationships/image" Target="../media/image71.jpeg"/><Relationship Id="rId4" Type="http://schemas.openxmlformats.org/officeDocument/2006/relationships/hyperlink" Target="http://www.youtube.com/watch?v=-Q3RUGLfFv0"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www.youtube.com/watch?v=8aLUNW4zoPQ" TargetMode="External"/><Relationship Id="rId2" Type="http://schemas.openxmlformats.org/officeDocument/2006/relationships/image" Target="../media/image72.jpeg"/><Relationship Id="rId1" Type="http://schemas.openxmlformats.org/officeDocument/2006/relationships/slideLayout" Target="../slideLayouts/slideLayout7.xml"/><Relationship Id="rId5" Type="http://schemas.openxmlformats.org/officeDocument/2006/relationships/image" Target="../media/image74.jpeg"/><Relationship Id="rId4" Type="http://schemas.openxmlformats.org/officeDocument/2006/relationships/image" Target="../media/image73.jpeg"/></Relationships>
</file>

<file path=ppt/slides/_rels/slide25.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image" Target="../media/image79.jpeg"/><Relationship Id="rId2" Type="http://schemas.openxmlformats.org/officeDocument/2006/relationships/hyperlink" Target="http://www.criticalpast.com/video/65675068389_Battle-of-the-Overpass_streetcars-at-a-station_police-disperse-marchers_police-chase-men" TargetMode="External"/><Relationship Id="rId1" Type="http://schemas.openxmlformats.org/officeDocument/2006/relationships/slideLayout" Target="../slideLayouts/slideLayout7.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76.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srcRect l="47438" t="23077" r="4539" b="12088"/>
          <a:stretch>
            <a:fillRect/>
          </a:stretch>
        </p:blipFill>
        <p:spPr bwMode="auto">
          <a:xfrm>
            <a:off x="228600" y="304800"/>
            <a:ext cx="8686800" cy="62499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5943600"/>
            <a:ext cx="3352800" cy="646331"/>
          </a:xfrm>
          <a:prstGeom prst="rect">
            <a:avLst/>
          </a:prstGeom>
          <a:solidFill>
            <a:schemeClr val="accent2"/>
          </a:solidFill>
        </p:spPr>
        <p:txBody>
          <a:bodyPr wrap="square" rtlCol="0">
            <a:spAutoFit/>
          </a:bodyPr>
          <a:lstStyle/>
          <a:p>
            <a:r>
              <a:rPr lang="en-US" dirty="0" smtClean="0">
                <a:hlinkClick r:id="rId2"/>
              </a:rPr>
              <a:t>http://www.youtube.com/watch?v=3_OyenMfHEk</a:t>
            </a:r>
            <a:r>
              <a:rPr lang="en-US" dirty="0" smtClean="0"/>
              <a:t> </a:t>
            </a:r>
            <a:endParaRPr lang="en-US" dirty="0"/>
          </a:p>
        </p:txBody>
      </p:sp>
      <p:sp>
        <p:nvSpPr>
          <p:cNvPr id="4" name="TextBox 3"/>
          <p:cNvSpPr txBox="1"/>
          <p:nvPr/>
        </p:nvSpPr>
        <p:spPr>
          <a:xfrm>
            <a:off x="4191000" y="228600"/>
            <a:ext cx="4724400" cy="3693319"/>
          </a:xfrm>
          <a:prstGeom prst="rect">
            <a:avLst/>
          </a:prstGeom>
          <a:solidFill>
            <a:srgbClr val="0070C0"/>
          </a:solidFill>
        </p:spPr>
        <p:txBody>
          <a:bodyPr wrap="square" rtlCol="0">
            <a:spAutoFit/>
          </a:bodyPr>
          <a:lstStyle/>
          <a:p>
            <a:r>
              <a:rPr lang="en-US" dirty="0" err="1" smtClean="0"/>
              <a:t>Sklar</a:t>
            </a:r>
            <a:r>
              <a:rPr lang="en-US" dirty="0" smtClean="0"/>
              <a:t> defines fantasy as “a way of pleasing audiences with glimpses of the forbidden or impossible without upsetting conventional values or beliefs; in short, the finely honed mass-media skill of having it both ways.” 206  </a:t>
            </a:r>
          </a:p>
          <a:p>
            <a:endParaRPr lang="en-US" dirty="0" smtClean="0"/>
          </a:p>
          <a:p>
            <a:r>
              <a:rPr lang="en-US" dirty="0" smtClean="0"/>
              <a:t>In </a:t>
            </a:r>
            <a:r>
              <a:rPr lang="en-US" u="sng" dirty="0" smtClean="0"/>
              <a:t>The Bitter Tea of General Yen</a:t>
            </a:r>
            <a:r>
              <a:rPr lang="en-US" dirty="0" smtClean="0"/>
              <a:t> (1933), the proper, respectable missionary Megan Davis (Barbara </a:t>
            </a:r>
            <a:r>
              <a:rPr lang="en-US" dirty="0" err="1" smtClean="0"/>
              <a:t>Stanwyck</a:t>
            </a:r>
            <a:r>
              <a:rPr lang="en-US" dirty="0" smtClean="0"/>
              <a:t>) dreams of interracial sex with General Yen having ruined him (by pleading for the life of his mistress who is a spy), she has only to pledge that she will never leave the dying Yen.</a:t>
            </a:r>
            <a:endParaRPr lang="en-US" dirty="0"/>
          </a:p>
        </p:txBody>
      </p:sp>
      <p:pic>
        <p:nvPicPr>
          <p:cNvPr id="13316" name="Picture 4" descr="http://t1.gstatic.com/images?q=tbn:ANd9GcQpWIiKeg8jVN_4jAGnxoHd8R3Lk8BPRxqsAChYQnDM699myp60"/>
          <p:cNvPicPr>
            <a:picLocks noChangeAspect="1" noChangeArrowheads="1"/>
          </p:cNvPicPr>
          <p:nvPr/>
        </p:nvPicPr>
        <p:blipFill>
          <a:blip r:embed="rId3" cstate="print"/>
          <a:srcRect/>
          <a:stretch>
            <a:fillRect/>
          </a:stretch>
        </p:blipFill>
        <p:spPr bwMode="auto">
          <a:xfrm>
            <a:off x="304801" y="381000"/>
            <a:ext cx="3581400" cy="4738470"/>
          </a:xfrm>
          <a:prstGeom prst="rect">
            <a:avLst/>
          </a:prstGeom>
          <a:noFill/>
        </p:spPr>
      </p:pic>
      <p:pic>
        <p:nvPicPr>
          <p:cNvPr id="13318" name="Picture 6" descr="http://t2.gstatic.com/images?q=tbn:ANd9GcQepPHwDQXkeCRFAxo2jTJPsy4VlAZwJ_g5Gz9gf5PT8nPZx9o9"/>
          <p:cNvPicPr>
            <a:picLocks noChangeAspect="1" noChangeArrowheads="1"/>
          </p:cNvPicPr>
          <p:nvPr/>
        </p:nvPicPr>
        <p:blipFill>
          <a:blip r:embed="rId4" cstate="print"/>
          <a:srcRect/>
          <a:stretch>
            <a:fillRect/>
          </a:stretch>
        </p:blipFill>
        <p:spPr bwMode="auto">
          <a:xfrm>
            <a:off x="5867400" y="3742426"/>
            <a:ext cx="2933700" cy="2906025"/>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a:spLocks noChangeArrowheads="1"/>
          </p:cNvSpPr>
          <p:nvPr/>
        </p:nvSpPr>
        <p:spPr bwMode="auto">
          <a:xfrm>
            <a:off x="304800" y="5715000"/>
            <a:ext cx="4114800" cy="923330"/>
          </a:xfrm>
          <a:prstGeom prst="rect">
            <a:avLst/>
          </a:prstGeom>
          <a:solidFill>
            <a:srgbClr val="FFFF66"/>
          </a:solidFill>
          <a:ln w="9525">
            <a:noFill/>
            <a:miter lim="800000"/>
            <a:headEnd/>
            <a:tailEnd/>
          </a:ln>
        </p:spPr>
        <p:txBody>
          <a:bodyPr wrap="square">
            <a:spAutoFit/>
          </a:bodyPr>
          <a:lstStyle/>
          <a:p>
            <a:r>
              <a:rPr lang="en-US" dirty="0"/>
              <a:t>It Happened One Night (1934</a:t>
            </a:r>
            <a:r>
              <a:rPr lang="en-US" dirty="0" smtClean="0"/>
              <a:t>) </a:t>
            </a:r>
            <a:r>
              <a:rPr lang="en-US" dirty="0" smtClean="0">
                <a:hlinkClick r:id="rId2"/>
              </a:rPr>
              <a:t>http://www.youtube.com/watch?v=jCqyRmLPI7U</a:t>
            </a:r>
            <a:r>
              <a:rPr lang="en-US" dirty="0" smtClean="0"/>
              <a:t> </a:t>
            </a:r>
            <a:endParaRPr lang="en-US" dirty="0"/>
          </a:p>
        </p:txBody>
      </p:sp>
      <p:pic>
        <p:nvPicPr>
          <p:cNvPr id="38914" name="Picture 2" descr="http://t2.gstatic.com/images?q=tbn:ANd9GcTPFTrA2EKqw9iRnH8vy96BnFhd1ZJj3zWjXKDybswTJGng3RYdag"/>
          <p:cNvPicPr>
            <a:picLocks noChangeAspect="1" noChangeArrowheads="1"/>
          </p:cNvPicPr>
          <p:nvPr/>
        </p:nvPicPr>
        <p:blipFill>
          <a:blip r:embed="rId3" cstate="print"/>
          <a:srcRect/>
          <a:stretch>
            <a:fillRect/>
          </a:stretch>
        </p:blipFill>
        <p:spPr bwMode="auto">
          <a:xfrm>
            <a:off x="4800600" y="3505200"/>
            <a:ext cx="4105275" cy="3171526"/>
          </a:xfrm>
          <a:prstGeom prst="rect">
            <a:avLst/>
          </a:prstGeom>
          <a:noFill/>
        </p:spPr>
      </p:pic>
      <p:pic>
        <p:nvPicPr>
          <p:cNvPr id="38916" name="Picture 4" descr="http://t3.gstatic.com/images?q=tbn:ANd9GcRDoUIyEww9nhgPbjO0xGbDG9suUsdC9dq2IpVQn_v1fgZGYh6lzA"/>
          <p:cNvPicPr>
            <a:picLocks noChangeAspect="1" noChangeArrowheads="1"/>
          </p:cNvPicPr>
          <p:nvPr/>
        </p:nvPicPr>
        <p:blipFill>
          <a:blip r:embed="rId4" cstate="print"/>
          <a:srcRect/>
          <a:stretch>
            <a:fillRect/>
          </a:stretch>
        </p:blipFill>
        <p:spPr bwMode="auto">
          <a:xfrm>
            <a:off x="228600" y="304800"/>
            <a:ext cx="4399026" cy="3505200"/>
          </a:xfrm>
          <a:prstGeom prst="rect">
            <a:avLst/>
          </a:prstGeom>
          <a:noFill/>
        </p:spPr>
      </p:pic>
      <p:sp>
        <p:nvSpPr>
          <p:cNvPr id="5" name="TextBox 4"/>
          <p:cNvSpPr txBox="1"/>
          <p:nvPr/>
        </p:nvSpPr>
        <p:spPr>
          <a:xfrm>
            <a:off x="4724400" y="213479"/>
            <a:ext cx="4267200" cy="3139321"/>
          </a:xfrm>
          <a:prstGeom prst="rect">
            <a:avLst/>
          </a:prstGeom>
          <a:solidFill>
            <a:srgbClr val="0070C0"/>
          </a:solidFill>
        </p:spPr>
        <p:txBody>
          <a:bodyPr wrap="square" rtlCol="0">
            <a:spAutoFit/>
          </a:bodyPr>
          <a:lstStyle/>
          <a:p>
            <a:r>
              <a:rPr lang="en-US" dirty="0" err="1" smtClean="0"/>
              <a:t>Sklar</a:t>
            </a:r>
            <a:r>
              <a:rPr lang="en-US" dirty="0" smtClean="0"/>
              <a:t> argues that Capra’s early films "were fantasies of social relationships, his later movies idealizations.” Before 1934, Capra’s films encouraged viewers “to exercise their imaginations, though it constructed a world they could never enter" (205). After 1934, and increasingly as the decade wore on, Capra’s films followed something like the logic of Disney’s </a:t>
            </a:r>
            <a:r>
              <a:rPr lang="en-US" dirty="0" err="1" smtClean="0"/>
              <a:t>imagineering</a:t>
            </a:r>
            <a:r>
              <a:rPr lang="en-US" dirty="0" smtClean="0"/>
              <a:t>, ("structure all effects so there is no room for the viewer's imagination to operate," 202). </a:t>
            </a:r>
            <a:endParaRPr lang="en-US" dirty="0"/>
          </a:p>
        </p:txBody>
      </p:sp>
      <p:sp>
        <p:nvSpPr>
          <p:cNvPr id="7" name="TextBox 6"/>
          <p:cNvSpPr txBox="1"/>
          <p:nvPr/>
        </p:nvSpPr>
        <p:spPr>
          <a:xfrm>
            <a:off x="228600" y="4038600"/>
            <a:ext cx="4114800" cy="1477328"/>
          </a:xfrm>
          <a:prstGeom prst="rect">
            <a:avLst/>
          </a:prstGeom>
          <a:solidFill>
            <a:srgbClr val="00B050"/>
          </a:solidFill>
        </p:spPr>
        <p:txBody>
          <a:bodyPr wrap="square" rtlCol="0">
            <a:spAutoFit/>
          </a:bodyPr>
          <a:lstStyle/>
          <a:p>
            <a:r>
              <a:rPr lang="en-US" dirty="0" smtClean="0"/>
              <a:t>In </a:t>
            </a:r>
            <a:r>
              <a:rPr lang="en-US" u="sng" dirty="0" smtClean="0"/>
              <a:t>It Happened One Night</a:t>
            </a:r>
            <a:r>
              <a:rPr lang="en-US" dirty="0" smtClean="0"/>
              <a:t> (1934), Capra follows a down-on-his-heels reporter on a journey through depression America, escorting a runaway rich girl. Guess what happens.</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43400" y="228600"/>
            <a:ext cx="4495800" cy="1754326"/>
          </a:xfrm>
          <a:prstGeom prst="rect">
            <a:avLst/>
          </a:prstGeom>
          <a:solidFill>
            <a:srgbClr val="FFFF99"/>
          </a:solidFill>
        </p:spPr>
        <p:txBody>
          <a:bodyPr wrap="square" rtlCol="0">
            <a:spAutoFit/>
          </a:bodyPr>
          <a:lstStyle/>
          <a:p>
            <a:r>
              <a:rPr lang="en-US" dirty="0" smtClean="0"/>
              <a:t>As Capra sought “more socially purposeful effects” (209) and created ever larger and more ambitious models of American society, he created what </a:t>
            </a:r>
            <a:r>
              <a:rPr lang="en-US" dirty="0" err="1" smtClean="0"/>
              <a:t>Sklar</a:t>
            </a:r>
            <a:r>
              <a:rPr lang="en-US" dirty="0" smtClean="0"/>
              <a:t> calls "an integrated prepackaged network of myths and dreams and invited viewers to join in" (205).</a:t>
            </a:r>
            <a:endParaRPr lang="en-US" dirty="0"/>
          </a:p>
        </p:txBody>
      </p:sp>
      <p:sp>
        <p:nvSpPr>
          <p:cNvPr id="3" name="TextBox 3"/>
          <p:cNvSpPr txBox="1">
            <a:spLocks noChangeArrowheads="1"/>
          </p:cNvSpPr>
          <p:nvPr/>
        </p:nvSpPr>
        <p:spPr bwMode="auto">
          <a:xfrm>
            <a:off x="304800" y="5943600"/>
            <a:ext cx="8382000" cy="646331"/>
          </a:xfrm>
          <a:prstGeom prst="rect">
            <a:avLst/>
          </a:prstGeom>
          <a:solidFill>
            <a:srgbClr val="FFFF66"/>
          </a:solidFill>
          <a:ln w="9525">
            <a:noFill/>
            <a:miter lim="800000"/>
            <a:headEnd/>
            <a:tailEnd/>
          </a:ln>
        </p:spPr>
        <p:txBody>
          <a:bodyPr wrap="square">
            <a:spAutoFit/>
          </a:bodyPr>
          <a:lstStyle/>
          <a:p>
            <a:r>
              <a:rPr lang="en-US" dirty="0"/>
              <a:t>Mr. Smith Goes to Washington (1939</a:t>
            </a:r>
            <a:r>
              <a:rPr lang="en-US" dirty="0" smtClean="0"/>
              <a:t>) </a:t>
            </a:r>
            <a:r>
              <a:rPr lang="en-US" dirty="0">
                <a:hlinkClick r:id="rId2"/>
              </a:rPr>
              <a:t>http://www.youtube.com/watch?v=GD-lFCsYOPs</a:t>
            </a:r>
            <a:r>
              <a:rPr lang="en-US" dirty="0"/>
              <a:t> </a:t>
            </a:r>
            <a:r>
              <a:rPr lang="en-US" dirty="0">
                <a:hlinkClick r:id="rId3"/>
              </a:rPr>
              <a:t>http://www.youtube.com/watch?v=s6UbYHCkoZs&amp;feature=related</a:t>
            </a:r>
            <a:r>
              <a:rPr lang="en-US" dirty="0"/>
              <a:t> </a:t>
            </a:r>
          </a:p>
        </p:txBody>
      </p:sp>
      <p:pic>
        <p:nvPicPr>
          <p:cNvPr id="39938" name="Picture 2" descr="http://t2.gstatic.com/images?q=tbn:ANd9GcSyO5MWKSm4xs4R0dEyQrosEMOBMz7vCinAr24q4koArOwu1SAr"/>
          <p:cNvPicPr>
            <a:picLocks noChangeAspect="1" noChangeArrowheads="1"/>
          </p:cNvPicPr>
          <p:nvPr/>
        </p:nvPicPr>
        <p:blipFill>
          <a:blip r:embed="rId4" cstate="print"/>
          <a:srcRect/>
          <a:stretch>
            <a:fillRect/>
          </a:stretch>
        </p:blipFill>
        <p:spPr bwMode="auto">
          <a:xfrm>
            <a:off x="304799" y="152400"/>
            <a:ext cx="3772275" cy="3048000"/>
          </a:xfrm>
          <a:prstGeom prst="rect">
            <a:avLst/>
          </a:prstGeom>
          <a:noFill/>
        </p:spPr>
      </p:pic>
      <p:pic>
        <p:nvPicPr>
          <p:cNvPr id="39940" name="Picture 4" descr="http://t0.gstatic.com/images?q=tbn:ANd9GcTWIfSB3V58JgBM0WWMiJCDgcydBZ-ESoe9lv5_mbSBxOqepYmmlA"/>
          <p:cNvPicPr>
            <a:picLocks noChangeAspect="1" noChangeArrowheads="1"/>
          </p:cNvPicPr>
          <p:nvPr/>
        </p:nvPicPr>
        <p:blipFill>
          <a:blip r:embed="rId5" cstate="print"/>
          <a:srcRect/>
          <a:stretch>
            <a:fillRect/>
          </a:stretch>
        </p:blipFill>
        <p:spPr bwMode="auto">
          <a:xfrm>
            <a:off x="304800" y="3352800"/>
            <a:ext cx="3255388" cy="2438400"/>
          </a:xfrm>
          <a:prstGeom prst="rect">
            <a:avLst/>
          </a:prstGeom>
          <a:noFill/>
        </p:spPr>
      </p:pic>
      <p:pic>
        <p:nvPicPr>
          <p:cNvPr id="39944" name="Picture 8" descr="http://pressblog.uchicago.edu/wp-content/uploads/Still-from-Mr.-Smith-Goes-to-Washington.jpg"/>
          <p:cNvPicPr>
            <a:picLocks noChangeAspect="1" noChangeArrowheads="1"/>
          </p:cNvPicPr>
          <p:nvPr/>
        </p:nvPicPr>
        <p:blipFill>
          <a:blip r:embed="rId6" cstate="print"/>
          <a:srcRect/>
          <a:stretch>
            <a:fillRect/>
          </a:stretch>
        </p:blipFill>
        <p:spPr bwMode="auto">
          <a:xfrm>
            <a:off x="4267200" y="2294763"/>
            <a:ext cx="4495800" cy="3439287"/>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eetjohndoe"/>
          <p:cNvPicPr>
            <a:picLocks noChangeAspect="1" noChangeArrowheads="1"/>
          </p:cNvPicPr>
          <p:nvPr/>
        </p:nvPicPr>
        <p:blipFill>
          <a:blip r:embed="rId2" cstate="print"/>
          <a:srcRect/>
          <a:stretch>
            <a:fillRect/>
          </a:stretch>
        </p:blipFill>
        <p:spPr bwMode="auto">
          <a:xfrm>
            <a:off x="5254625" y="76200"/>
            <a:ext cx="3355975" cy="6629400"/>
          </a:xfrm>
          <a:prstGeom prst="rect">
            <a:avLst/>
          </a:prstGeom>
          <a:noFill/>
          <a:ln w="9525">
            <a:noFill/>
            <a:miter lim="800000"/>
            <a:headEnd/>
            <a:tailEnd/>
          </a:ln>
        </p:spPr>
      </p:pic>
      <p:sp>
        <p:nvSpPr>
          <p:cNvPr id="3075" name="Text Box 3"/>
          <p:cNvSpPr txBox="1">
            <a:spLocks noChangeArrowheads="1"/>
          </p:cNvSpPr>
          <p:nvPr/>
        </p:nvSpPr>
        <p:spPr bwMode="auto">
          <a:xfrm>
            <a:off x="228600" y="152400"/>
            <a:ext cx="4876800" cy="3416320"/>
          </a:xfrm>
          <a:prstGeom prst="rect">
            <a:avLst/>
          </a:prstGeom>
          <a:solidFill>
            <a:srgbClr val="00B050"/>
          </a:solidFill>
          <a:ln w="9525">
            <a:noFill/>
            <a:miter lim="800000"/>
            <a:headEnd/>
            <a:tailEnd/>
          </a:ln>
        </p:spPr>
        <p:txBody>
          <a:bodyPr wrap="square">
            <a:spAutoFit/>
          </a:bodyPr>
          <a:lstStyle/>
          <a:p>
            <a:r>
              <a:rPr lang="en-US" dirty="0"/>
              <a:t>Capra’s films in historical context.</a:t>
            </a:r>
          </a:p>
          <a:p>
            <a:endParaRPr lang="en-US" dirty="0"/>
          </a:p>
          <a:p>
            <a:r>
              <a:rPr lang="en-US" sz="2000" dirty="0"/>
              <a:t>1.  The opening of </a:t>
            </a:r>
            <a:r>
              <a:rPr lang="en-US" sz="2000" u="sng" dirty="0"/>
              <a:t>Meet </a:t>
            </a:r>
            <a:r>
              <a:rPr lang="en-US" sz="2000" u="sng" dirty="0" smtClean="0"/>
              <a:t>John Doe</a:t>
            </a:r>
            <a:r>
              <a:rPr lang="en-US" sz="2000" dirty="0" smtClean="0"/>
              <a:t> – classic characters </a:t>
            </a:r>
            <a:r>
              <a:rPr lang="en-US" sz="2000" dirty="0"/>
              <a:t>of </a:t>
            </a:r>
            <a:r>
              <a:rPr lang="en-US" sz="2000" dirty="0" smtClean="0"/>
              <a:t> shyster </a:t>
            </a:r>
            <a:r>
              <a:rPr lang="en-US" sz="2000" dirty="0"/>
              <a:t>city from the age of </a:t>
            </a:r>
          </a:p>
          <a:p>
            <a:r>
              <a:rPr lang="en-US" sz="2000" dirty="0"/>
              <a:t>turbulence, but Capra will </a:t>
            </a:r>
            <a:r>
              <a:rPr lang="en-US" sz="2000" dirty="0" smtClean="0"/>
              <a:t>redeem </a:t>
            </a:r>
            <a:r>
              <a:rPr lang="en-US" sz="2000" dirty="0"/>
              <a:t>them with an injection of small town goodness</a:t>
            </a:r>
          </a:p>
          <a:p>
            <a:r>
              <a:rPr lang="en-US" sz="2000" dirty="0" smtClean="0"/>
              <a:t>2</a:t>
            </a:r>
            <a:r>
              <a:rPr lang="en-US" sz="2000" dirty="0"/>
              <a:t>.  Capra’s critique of </a:t>
            </a:r>
            <a:r>
              <a:rPr lang="en-US" sz="2000" dirty="0" smtClean="0"/>
              <a:t>the depression-era </a:t>
            </a:r>
            <a:r>
              <a:rPr lang="en-US" sz="2000" dirty="0"/>
              <a:t>fascination </a:t>
            </a:r>
            <a:r>
              <a:rPr lang="en-US" sz="2000" dirty="0" smtClean="0"/>
              <a:t>with a </a:t>
            </a:r>
            <a:r>
              <a:rPr lang="en-US" sz="2000" dirty="0"/>
              <a:t>strong (fascist) leader.</a:t>
            </a:r>
          </a:p>
          <a:p>
            <a:r>
              <a:rPr lang="en-US" sz="2000" dirty="0" smtClean="0"/>
              <a:t>3</a:t>
            </a:r>
            <a:r>
              <a:rPr lang="en-US" sz="2000" dirty="0"/>
              <a:t>.  But also what’s Capra </a:t>
            </a:r>
            <a:r>
              <a:rPr lang="en-US" sz="2000" dirty="0" smtClean="0"/>
              <a:t>saying about </a:t>
            </a:r>
            <a:r>
              <a:rPr lang="en-US" sz="2000" dirty="0"/>
              <a:t>the people?  To borrow </a:t>
            </a:r>
            <a:r>
              <a:rPr lang="en-US" sz="2000" dirty="0" smtClean="0"/>
              <a:t>from Sandburg</a:t>
            </a:r>
            <a:r>
              <a:rPr lang="en-US" sz="2000" dirty="0"/>
              <a:t>, “The People, NO!!!” ?</a:t>
            </a:r>
          </a:p>
        </p:txBody>
      </p:sp>
      <p:pic>
        <p:nvPicPr>
          <p:cNvPr id="5" name="Picture 4" descr="http://t0.gstatic.com/images?q=tbn:ANd9GcSkULotCdR60r7rfCpOjQc1vGirrvSHyIoi8RVFT--fvUMyR8D6-A"/>
          <p:cNvPicPr>
            <a:picLocks noChangeAspect="1" noChangeArrowheads="1"/>
          </p:cNvPicPr>
          <p:nvPr/>
        </p:nvPicPr>
        <p:blipFill>
          <a:blip r:embed="rId3" cstate="print"/>
          <a:srcRect/>
          <a:stretch>
            <a:fillRect/>
          </a:stretch>
        </p:blipFill>
        <p:spPr bwMode="auto">
          <a:xfrm>
            <a:off x="1219200" y="4191000"/>
            <a:ext cx="3733800" cy="2484676"/>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986" name="TextBox 1"/>
          <p:cNvSpPr txBox="1">
            <a:spLocks noChangeArrowheads="1"/>
          </p:cNvSpPr>
          <p:nvPr/>
        </p:nvSpPr>
        <p:spPr bwMode="auto">
          <a:xfrm>
            <a:off x="457200" y="1524000"/>
            <a:ext cx="7620000" cy="830263"/>
          </a:xfrm>
          <a:prstGeom prst="rect">
            <a:avLst/>
          </a:prstGeom>
          <a:solidFill>
            <a:srgbClr val="FFFF66"/>
          </a:solidFill>
          <a:ln w="9525">
            <a:noFill/>
            <a:miter lim="800000"/>
            <a:headEnd/>
            <a:tailEnd/>
          </a:ln>
        </p:spPr>
        <p:txBody>
          <a:bodyPr>
            <a:spAutoFit/>
          </a:bodyPr>
          <a:lstStyle/>
          <a:p>
            <a:r>
              <a:rPr lang="en-US" dirty="0"/>
              <a:t>Duck Soup (1933) </a:t>
            </a:r>
            <a:r>
              <a:rPr lang="en-US" dirty="0">
                <a:hlinkClick r:id="rId2"/>
              </a:rPr>
              <a:t>http://www.youtube.com/watch?v=oGJkY3o4fNc</a:t>
            </a:r>
            <a:r>
              <a:rPr lang="en-US" dirty="0"/>
              <a:t> </a:t>
            </a:r>
          </a:p>
        </p:txBody>
      </p:sp>
      <p:sp>
        <p:nvSpPr>
          <p:cNvPr id="41987" name="TextBox 2"/>
          <p:cNvSpPr txBox="1">
            <a:spLocks noChangeArrowheads="1"/>
          </p:cNvSpPr>
          <p:nvPr/>
        </p:nvSpPr>
        <p:spPr bwMode="auto">
          <a:xfrm>
            <a:off x="457200" y="2438400"/>
            <a:ext cx="7162800" cy="646331"/>
          </a:xfrm>
          <a:prstGeom prst="rect">
            <a:avLst/>
          </a:prstGeom>
          <a:solidFill>
            <a:srgbClr val="FFFF66"/>
          </a:solidFill>
          <a:ln w="9525">
            <a:noFill/>
            <a:miter lim="800000"/>
            <a:headEnd/>
            <a:tailEnd/>
          </a:ln>
        </p:spPr>
        <p:txBody>
          <a:bodyPr wrap="square">
            <a:spAutoFit/>
          </a:bodyPr>
          <a:lstStyle/>
          <a:p>
            <a:r>
              <a:rPr lang="en-US" dirty="0"/>
              <a:t>Heroes for Sale (1933) </a:t>
            </a:r>
            <a:r>
              <a:rPr lang="en-US" dirty="0">
                <a:hlinkClick r:id="rId3"/>
              </a:rPr>
              <a:t>http://www.youtube.com/watch?v=Gocdp6Nis5g</a:t>
            </a:r>
            <a:endParaRPr lang="en-US" dirty="0"/>
          </a:p>
          <a:p>
            <a:r>
              <a:rPr lang="en-US" dirty="0"/>
              <a:t> </a:t>
            </a:r>
          </a:p>
        </p:txBody>
      </p:sp>
      <p:sp>
        <p:nvSpPr>
          <p:cNvPr id="41988" name="TextBox 3"/>
          <p:cNvSpPr txBox="1">
            <a:spLocks noChangeArrowheads="1"/>
          </p:cNvSpPr>
          <p:nvPr/>
        </p:nvSpPr>
        <p:spPr bwMode="auto">
          <a:xfrm>
            <a:off x="228600" y="4953000"/>
            <a:ext cx="8382000" cy="646331"/>
          </a:xfrm>
          <a:prstGeom prst="rect">
            <a:avLst/>
          </a:prstGeom>
          <a:solidFill>
            <a:srgbClr val="FFFF66"/>
          </a:solidFill>
          <a:ln w="9525">
            <a:noFill/>
            <a:miter lim="800000"/>
            <a:headEnd/>
            <a:tailEnd/>
          </a:ln>
        </p:spPr>
        <p:txBody>
          <a:bodyPr wrap="square">
            <a:spAutoFit/>
          </a:bodyPr>
          <a:lstStyle/>
          <a:p>
            <a:r>
              <a:rPr lang="en-US" dirty="0"/>
              <a:t>Mr. Smith Goes to Washington (1939) </a:t>
            </a:r>
            <a:r>
              <a:rPr lang="en-US" dirty="0">
                <a:hlinkClick r:id="rId4"/>
              </a:rPr>
              <a:t>http://www.youtube.com/watch?v=GD-lFCsYOPs</a:t>
            </a:r>
            <a:r>
              <a:rPr lang="en-US" dirty="0"/>
              <a:t> </a:t>
            </a:r>
            <a:r>
              <a:rPr lang="en-US" dirty="0">
                <a:hlinkClick r:id="rId5"/>
              </a:rPr>
              <a:t>http://www.youtube.com/watch?v=s6UbYHCkoZs&amp;feature=related</a:t>
            </a:r>
            <a:r>
              <a:rPr lang="en-US" dirty="0"/>
              <a:t> </a:t>
            </a:r>
          </a:p>
        </p:txBody>
      </p:sp>
      <p:sp>
        <p:nvSpPr>
          <p:cNvPr id="41989" name="TextBox 5"/>
          <p:cNvSpPr txBox="1">
            <a:spLocks noChangeArrowheads="1"/>
          </p:cNvSpPr>
          <p:nvPr/>
        </p:nvSpPr>
        <p:spPr bwMode="auto">
          <a:xfrm>
            <a:off x="304800" y="304800"/>
            <a:ext cx="7315200" cy="830263"/>
          </a:xfrm>
          <a:prstGeom prst="rect">
            <a:avLst/>
          </a:prstGeom>
          <a:solidFill>
            <a:srgbClr val="FFFF66"/>
          </a:solidFill>
          <a:ln w="9525">
            <a:noFill/>
            <a:miter lim="800000"/>
            <a:headEnd/>
            <a:tailEnd/>
          </a:ln>
        </p:spPr>
        <p:txBody>
          <a:bodyPr>
            <a:spAutoFit/>
          </a:bodyPr>
          <a:lstStyle/>
          <a:p>
            <a:r>
              <a:rPr lang="en-US"/>
              <a:t>Baby Face (1933) </a:t>
            </a:r>
            <a:r>
              <a:rPr lang="en-US">
                <a:hlinkClick r:id="rId6"/>
              </a:rPr>
              <a:t>http://www.youtube.com/watch?v=IwH9yh0vqXs</a:t>
            </a:r>
            <a:r>
              <a:rPr lang="en-US"/>
              <a:t> </a:t>
            </a:r>
          </a:p>
        </p:txBody>
      </p:sp>
      <p:sp>
        <p:nvSpPr>
          <p:cNvPr id="41990" name="TextBox 6"/>
          <p:cNvSpPr txBox="1">
            <a:spLocks noChangeArrowheads="1"/>
          </p:cNvSpPr>
          <p:nvPr/>
        </p:nvSpPr>
        <p:spPr bwMode="auto">
          <a:xfrm>
            <a:off x="533400" y="3276600"/>
            <a:ext cx="6019800" cy="646331"/>
          </a:xfrm>
          <a:prstGeom prst="rect">
            <a:avLst/>
          </a:prstGeom>
          <a:solidFill>
            <a:srgbClr val="FFFF66"/>
          </a:solidFill>
          <a:ln w="9525">
            <a:noFill/>
            <a:miter lim="800000"/>
            <a:headEnd/>
            <a:tailEnd/>
          </a:ln>
        </p:spPr>
        <p:txBody>
          <a:bodyPr>
            <a:spAutoFit/>
          </a:bodyPr>
          <a:lstStyle/>
          <a:p>
            <a:r>
              <a:rPr lang="en-US" dirty="0"/>
              <a:t>It Happened One Night (1934</a:t>
            </a:r>
            <a:r>
              <a:rPr lang="en-US" dirty="0" smtClean="0"/>
              <a:t>) </a:t>
            </a:r>
            <a:r>
              <a:rPr lang="en-US" dirty="0" smtClean="0">
                <a:hlinkClick r:id="rId7"/>
              </a:rPr>
              <a:t>http://www.youtube.com/watch?v=jCqyRmLPI7U</a:t>
            </a:r>
            <a:r>
              <a:rPr lang="en-US" dirty="0" smtClean="0"/>
              <a:t> </a:t>
            </a:r>
            <a:endParaRPr lang="en-US" dirty="0"/>
          </a:p>
        </p:txBody>
      </p:sp>
      <p:sp>
        <p:nvSpPr>
          <p:cNvPr id="41991" name="TextBox 7"/>
          <p:cNvSpPr txBox="1">
            <a:spLocks noChangeArrowheads="1"/>
          </p:cNvSpPr>
          <p:nvPr/>
        </p:nvSpPr>
        <p:spPr bwMode="auto">
          <a:xfrm>
            <a:off x="685800" y="4114800"/>
            <a:ext cx="4495800" cy="461963"/>
          </a:xfrm>
          <a:prstGeom prst="rect">
            <a:avLst/>
          </a:prstGeom>
          <a:solidFill>
            <a:srgbClr val="FFFF66"/>
          </a:solidFill>
          <a:ln w="9525">
            <a:noFill/>
            <a:miter lim="800000"/>
            <a:headEnd/>
            <a:tailEnd/>
          </a:ln>
        </p:spPr>
        <p:txBody>
          <a:bodyPr>
            <a:spAutoFit/>
          </a:bodyPr>
          <a:lstStyle/>
          <a:p>
            <a:r>
              <a:rPr lang="en-US" dirty="0"/>
              <a:t>Our Daily Bread (1934)</a:t>
            </a:r>
          </a:p>
        </p:txBody>
      </p:sp>
      <p:sp>
        <p:nvSpPr>
          <p:cNvPr id="41992" name="TextBox 8"/>
          <p:cNvSpPr txBox="1">
            <a:spLocks noChangeArrowheads="1"/>
          </p:cNvSpPr>
          <p:nvPr/>
        </p:nvSpPr>
        <p:spPr bwMode="auto">
          <a:xfrm>
            <a:off x="7391400" y="1981200"/>
            <a:ext cx="1600200" cy="2678113"/>
          </a:xfrm>
          <a:prstGeom prst="rect">
            <a:avLst/>
          </a:prstGeom>
          <a:solidFill>
            <a:srgbClr val="0070C0"/>
          </a:solidFill>
          <a:ln w="9525">
            <a:noFill/>
            <a:miter lim="800000"/>
            <a:headEnd/>
            <a:tailEnd/>
          </a:ln>
        </p:spPr>
        <p:txBody>
          <a:bodyPr>
            <a:spAutoFit/>
          </a:bodyPr>
          <a:lstStyle/>
          <a:p>
            <a:r>
              <a:rPr lang="en-US" sz="2400" dirty="0"/>
              <a:t>Turbulence and order: the PCA and the changing national mood.</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ttp://xroads.virginia.edu/%7Ema97/halnon/capra/convention.jpg"/>
          <p:cNvPicPr>
            <a:picLocks noChangeAspect="1" noChangeArrowheads="1"/>
          </p:cNvPicPr>
          <p:nvPr/>
        </p:nvPicPr>
        <p:blipFill>
          <a:blip r:embed="rId2" cstate="print"/>
          <a:srcRect/>
          <a:stretch>
            <a:fillRect/>
          </a:stretch>
        </p:blipFill>
        <p:spPr bwMode="auto">
          <a:xfrm>
            <a:off x="3200400" y="4238625"/>
            <a:ext cx="2895600" cy="2619375"/>
          </a:xfrm>
          <a:prstGeom prst="rect">
            <a:avLst/>
          </a:prstGeom>
          <a:noFill/>
        </p:spPr>
      </p:pic>
      <p:pic>
        <p:nvPicPr>
          <p:cNvPr id="6" name="Picture 2" descr="http://t2.gstatic.com/images?q=tbn:ANd9GcSkkJoQcCCmSvhsT9bXrQzArN4A7xUpbTYKvO0mikX8e4bDEzfFwA"/>
          <p:cNvPicPr>
            <a:picLocks noChangeAspect="1" noChangeArrowheads="1"/>
          </p:cNvPicPr>
          <p:nvPr/>
        </p:nvPicPr>
        <p:blipFill>
          <a:blip r:embed="rId3" cstate="print"/>
          <a:srcRect/>
          <a:stretch>
            <a:fillRect/>
          </a:stretch>
        </p:blipFill>
        <p:spPr bwMode="auto">
          <a:xfrm>
            <a:off x="5943600" y="4460788"/>
            <a:ext cx="3200400" cy="2397212"/>
          </a:xfrm>
          <a:prstGeom prst="rect">
            <a:avLst/>
          </a:prstGeom>
          <a:noFill/>
        </p:spPr>
      </p:pic>
      <p:pic>
        <p:nvPicPr>
          <p:cNvPr id="40966" name="Picture 6" descr="http://t1.gstatic.com/images?q=tbn:ANd9GcR3RR9MRWuQ2vbTEFiC_b1F7VHo-Z5CMNvzci1QjpRE8am89VE6"/>
          <p:cNvPicPr>
            <a:picLocks noChangeAspect="1" noChangeArrowheads="1"/>
          </p:cNvPicPr>
          <p:nvPr/>
        </p:nvPicPr>
        <p:blipFill>
          <a:blip r:embed="rId4" cstate="print"/>
          <a:srcRect/>
          <a:stretch>
            <a:fillRect/>
          </a:stretch>
        </p:blipFill>
        <p:spPr bwMode="auto">
          <a:xfrm>
            <a:off x="5705901" y="0"/>
            <a:ext cx="3438099" cy="4901119"/>
          </a:xfrm>
          <a:prstGeom prst="rect">
            <a:avLst/>
          </a:prstGeom>
          <a:noFill/>
        </p:spPr>
      </p:pic>
      <p:pic>
        <p:nvPicPr>
          <p:cNvPr id="12290" name="Picture 2" descr="http://ts4.mm.bing.net/th?id=HN.608001351658571120&amp;w=260&amp;h=180&amp;c=7&amp;rs=1&amp;pid=1.7"/>
          <p:cNvPicPr>
            <a:picLocks noChangeAspect="1" noChangeArrowheads="1"/>
          </p:cNvPicPr>
          <p:nvPr/>
        </p:nvPicPr>
        <p:blipFill>
          <a:blip r:embed="rId5" cstate="print"/>
          <a:srcRect/>
          <a:stretch>
            <a:fillRect/>
          </a:stretch>
        </p:blipFill>
        <p:spPr bwMode="auto">
          <a:xfrm>
            <a:off x="0" y="4642338"/>
            <a:ext cx="3200400" cy="2215662"/>
          </a:xfrm>
          <a:prstGeom prst="rect">
            <a:avLst/>
          </a:prstGeom>
          <a:noFill/>
        </p:spPr>
      </p:pic>
      <p:pic>
        <p:nvPicPr>
          <p:cNvPr id="12292" name="Picture 4" descr="http://ts1.mm.bing.net/th?&amp;id=HN.608054476109908944&amp;w=300&amp;h=300&amp;c=0&amp;pid=1.9&amp;rs=0&amp;p=0"/>
          <p:cNvPicPr>
            <a:picLocks noChangeAspect="1" noChangeArrowheads="1"/>
          </p:cNvPicPr>
          <p:nvPr/>
        </p:nvPicPr>
        <p:blipFill>
          <a:blip r:embed="rId6" cstate="print"/>
          <a:srcRect/>
          <a:stretch>
            <a:fillRect/>
          </a:stretch>
        </p:blipFill>
        <p:spPr bwMode="auto">
          <a:xfrm>
            <a:off x="2438400" y="0"/>
            <a:ext cx="3314700" cy="2364486"/>
          </a:xfrm>
          <a:prstGeom prst="rect">
            <a:avLst/>
          </a:prstGeom>
          <a:noFill/>
        </p:spPr>
      </p:pic>
      <p:pic>
        <p:nvPicPr>
          <p:cNvPr id="8" name="Picture 2" descr="Meetjohndoe"/>
          <p:cNvPicPr>
            <a:picLocks noChangeAspect="1" noChangeArrowheads="1"/>
          </p:cNvPicPr>
          <p:nvPr/>
        </p:nvPicPr>
        <p:blipFill>
          <a:blip r:embed="rId7" cstate="print"/>
          <a:srcRect/>
          <a:stretch>
            <a:fillRect/>
          </a:stretch>
        </p:blipFill>
        <p:spPr bwMode="auto">
          <a:xfrm>
            <a:off x="0" y="0"/>
            <a:ext cx="2198742" cy="4343400"/>
          </a:xfrm>
          <a:prstGeom prst="rect">
            <a:avLst/>
          </a:prstGeom>
          <a:noFill/>
          <a:ln w="9525">
            <a:noFill/>
            <a:miter lim="800000"/>
            <a:headEnd/>
            <a:tailEnd/>
          </a:ln>
        </p:spPr>
      </p:pic>
      <p:pic>
        <p:nvPicPr>
          <p:cNvPr id="12294" name="Picture 6" descr="http://ts1.mm.bing.net/th?&amp;id=HN.607988758815640389&amp;w=300&amp;h=300&amp;c=0&amp;pid=1.9&amp;rs=0&amp;p=0"/>
          <p:cNvPicPr>
            <a:picLocks noChangeAspect="1" noChangeArrowheads="1"/>
          </p:cNvPicPr>
          <p:nvPr/>
        </p:nvPicPr>
        <p:blipFill>
          <a:blip r:embed="rId8" cstate="print"/>
          <a:srcRect/>
          <a:stretch>
            <a:fillRect/>
          </a:stretch>
        </p:blipFill>
        <p:spPr bwMode="auto">
          <a:xfrm>
            <a:off x="2362200" y="1752600"/>
            <a:ext cx="3467100" cy="2600325"/>
          </a:xfrm>
          <a:prstGeom prst="rect">
            <a:avLst/>
          </a:prstGeom>
          <a:noFill/>
        </p:spPr>
      </p:pic>
      <p:sp>
        <p:nvSpPr>
          <p:cNvPr id="10" name="Text Box 3"/>
          <p:cNvSpPr txBox="1">
            <a:spLocks noChangeArrowheads="1"/>
          </p:cNvSpPr>
          <p:nvPr/>
        </p:nvSpPr>
        <p:spPr bwMode="auto">
          <a:xfrm>
            <a:off x="152400" y="3810000"/>
            <a:ext cx="6400800" cy="461665"/>
          </a:xfrm>
          <a:prstGeom prst="rect">
            <a:avLst/>
          </a:prstGeom>
          <a:solidFill>
            <a:srgbClr val="FFFF99"/>
          </a:solidFill>
          <a:ln w="9525">
            <a:solidFill>
              <a:schemeClr val="hlink"/>
            </a:solidFill>
            <a:miter lim="800000"/>
            <a:headEnd/>
            <a:tailEnd/>
          </a:ln>
        </p:spPr>
        <p:txBody>
          <a:bodyPr wrap="square">
            <a:spAutoFit/>
          </a:bodyPr>
          <a:lstStyle/>
          <a:p>
            <a:r>
              <a:rPr lang="en-US" sz="2400" dirty="0"/>
              <a:t>“politics as </a:t>
            </a:r>
            <a:r>
              <a:rPr lang="en-US" sz="2400" dirty="0" smtClean="0"/>
              <a:t>religion” or</a:t>
            </a:r>
            <a:r>
              <a:rPr lang="en-US" sz="2400" dirty="0"/>
              <a:t> </a:t>
            </a:r>
            <a:r>
              <a:rPr lang="en-US" sz="2400" dirty="0" smtClean="0"/>
              <a:t>“democracy </a:t>
            </a:r>
            <a:r>
              <a:rPr lang="en-US" sz="2400" dirty="0"/>
              <a:t>unplugged”?</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76200"/>
            <a:ext cx="8763000" cy="1477328"/>
          </a:xfrm>
          <a:prstGeom prst="rect">
            <a:avLst/>
          </a:prstGeom>
          <a:solidFill>
            <a:srgbClr val="00B050"/>
          </a:solidFill>
        </p:spPr>
        <p:txBody>
          <a:bodyPr wrap="square" rtlCol="0">
            <a:spAutoFit/>
          </a:bodyPr>
          <a:lstStyle/>
          <a:p>
            <a:r>
              <a:rPr lang="en-US" dirty="0" smtClean="0"/>
              <a:t>“Did Mumford and Benton [and Capra?] urge a return to a </a:t>
            </a:r>
            <a:r>
              <a:rPr lang="en-US" dirty="0" err="1" smtClean="0"/>
              <a:t>folkish</a:t>
            </a:r>
            <a:r>
              <a:rPr lang="en-US" dirty="0" smtClean="0"/>
              <a:t> “Golden Day” or naively idealize an industrial capitalist system capable of its own transcendence? Either way, the place of politics and popular mobilization as instruments of social changes remained murky at best.” Casey Blake, “Benton and the Melodrama of Democracy,” </a:t>
            </a:r>
            <a:r>
              <a:rPr lang="en-US" u="sng" dirty="0" smtClean="0"/>
              <a:t>Indiana Magazine of History</a:t>
            </a:r>
            <a:r>
              <a:rPr lang="en-US" dirty="0" smtClean="0"/>
              <a:t> (June 2009), 167-178.</a:t>
            </a:r>
            <a:endParaRPr lang="en-US" dirty="0"/>
          </a:p>
        </p:txBody>
      </p:sp>
      <p:pic>
        <p:nvPicPr>
          <p:cNvPr id="18440" name="Picture 8" descr="http://t1.gstatic.com/images?q=tbn:ANd9GcTEOHw_cqkP8fcP7GMRTp1l8TL3A1DK1yfg6TNqZhTIuTeoZ70mvg"/>
          <p:cNvPicPr>
            <a:picLocks noChangeAspect="1" noChangeArrowheads="1"/>
          </p:cNvPicPr>
          <p:nvPr/>
        </p:nvPicPr>
        <p:blipFill>
          <a:blip r:embed="rId2" cstate="print"/>
          <a:srcRect/>
          <a:stretch>
            <a:fillRect/>
          </a:stretch>
        </p:blipFill>
        <p:spPr bwMode="auto">
          <a:xfrm>
            <a:off x="0" y="3984724"/>
            <a:ext cx="3733800" cy="2873276"/>
          </a:xfrm>
          <a:prstGeom prst="rect">
            <a:avLst/>
          </a:prstGeom>
          <a:noFill/>
        </p:spPr>
      </p:pic>
      <p:pic>
        <p:nvPicPr>
          <p:cNvPr id="18442" name="Picture 10" descr="http://t0.gstatic.com/images?q=tbn:ANd9GcTSrjiyvZtwMVWqDcEEF8BFVF4nAVqYvtjRGUx8AyORch1JOLzRbw"/>
          <p:cNvPicPr>
            <a:picLocks noChangeAspect="1" noChangeArrowheads="1"/>
          </p:cNvPicPr>
          <p:nvPr/>
        </p:nvPicPr>
        <p:blipFill>
          <a:blip r:embed="rId3" cstate="print"/>
          <a:srcRect/>
          <a:stretch>
            <a:fillRect/>
          </a:stretch>
        </p:blipFill>
        <p:spPr bwMode="auto">
          <a:xfrm>
            <a:off x="0" y="1486341"/>
            <a:ext cx="3657600" cy="2739671"/>
          </a:xfrm>
          <a:prstGeom prst="rect">
            <a:avLst/>
          </a:prstGeom>
          <a:noFill/>
        </p:spPr>
      </p:pic>
      <p:pic>
        <p:nvPicPr>
          <p:cNvPr id="18444" name="Picture 12" descr="http://t2.gstatic.com/images?q=tbn:ANd9GcT9iYFVJR04Q6-sL6V69TrggiUcpXcmbqnpn1CI2H-oB2_sQPy-"/>
          <p:cNvPicPr>
            <a:picLocks noChangeAspect="1" noChangeArrowheads="1"/>
          </p:cNvPicPr>
          <p:nvPr/>
        </p:nvPicPr>
        <p:blipFill>
          <a:blip r:embed="rId4" cstate="print"/>
          <a:srcRect/>
          <a:stretch>
            <a:fillRect/>
          </a:stretch>
        </p:blipFill>
        <p:spPr bwMode="auto">
          <a:xfrm>
            <a:off x="5198234" y="1424286"/>
            <a:ext cx="3793366" cy="2919114"/>
          </a:xfrm>
          <a:prstGeom prst="rect">
            <a:avLst/>
          </a:prstGeom>
          <a:noFill/>
        </p:spPr>
      </p:pic>
      <p:pic>
        <p:nvPicPr>
          <p:cNvPr id="18446" name="Picture 14" descr="greenbelt kids"/>
          <p:cNvPicPr>
            <a:picLocks noChangeAspect="1" noChangeArrowheads="1"/>
          </p:cNvPicPr>
          <p:nvPr/>
        </p:nvPicPr>
        <p:blipFill>
          <a:blip r:embed="rId5" cstate="print"/>
          <a:srcRect/>
          <a:stretch>
            <a:fillRect/>
          </a:stretch>
        </p:blipFill>
        <p:spPr bwMode="auto">
          <a:xfrm>
            <a:off x="5257800" y="4345371"/>
            <a:ext cx="3886200" cy="2512629"/>
          </a:xfrm>
          <a:prstGeom prst="rect">
            <a:avLst/>
          </a:prstGeom>
          <a:noFill/>
        </p:spPr>
      </p:pic>
      <p:pic>
        <p:nvPicPr>
          <p:cNvPr id="11" name="Picture 5"/>
          <p:cNvPicPr>
            <a:picLocks noChangeAspect="1" noChangeArrowheads="1"/>
          </p:cNvPicPr>
          <p:nvPr/>
        </p:nvPicPr>
        <p:blipFill>
          <a:blip r:embed="rId6" cstate="print"/>
          <a:srcRect/>
          <a:stretch>
            <a:fillRect/>
          </a:stretch>
        </p:blipFill>
        <p:spPr bwMode="auto">
          <a:xfrm>
            <a:off x="3192722" y="1485900"/>
            <a:ext cx="2217478" cy="2705100"/>
          </a:xfrm>
          <a:prstGeom prst="rect">
            <a:avLst/>
          </a:prstGeom>
          <a:noFill/>
          <a:ln w="9525">
            <a:noFill/>
            <a:miter lim="800000"/>
            <a:headEnd/>
            <a:tailEnd/>
          </a:ln>
        </p:spPr>
      </p:pic>
      <p:sp>
        <p:nvSpPr>
          <p:cNvPr id="13" name="TextBox 8"/>
          <p:cNvSpPr txBox="1">
            <a:spLocks noChangeArrowheads="1"/>
          </p:cNvSpPr>
          <p:nvPr/>
        </p:nvSpPr>
        <p:spPr bwMode="auto">
          <a:xfrm>
            <a:off x="2971800" y="5704582"/>
            <a:ext cx="2743200" cy="1077218"/>
          </a:xfrm>
          <a:prstGeom prst="rect">
            <a:avLst/>
          </a:prstGeom>
          <a:solidFill>
            <a:srgbClr val="FFFF66"/>
          </a:solidFill>
          <a:ln w="9525">
            <a:noFill/>
            <a:miter lim="800000"/>
            <a:headEnd/>
            <a:tailEnd/>
          </a:ln>
        </p:spPr>
        <p:txBody>
          <a:bodyPr wrap="square">
            <a:spAutoFit/>
          </a:bodyPr>
          <a:lstStyle/>
          <a:p>
            <a:r>
              <a:rPr lang="en-US" sz="1600" dirty="0">
                <a:hlinkClick r:id="rId7"/>
              </a:rPr>
              <a:t>http://www.youtube.com/watch?v=Mm3GsSWKyso</a:t>
            </a:r>
            <a:r>
              <a:rPr lang="en-US" sz="1600" dirty="0"/>
              <a:t> </a:t>
            </a:r>
            <a:r>
              <a:rPr lang="en-US" sz="1600" dirty="0" smtClean="0"/>
              <a:t> Capra’s use of </a:t>
            </a:r>
            <a:r>
              <a:rPr lang="en-US" sz="1600" u="sng" dirty="0" smtClean="0"/>
              <a:t>The City</a:t>
            </a:r>
            <a:r>
              <a:rPr lang="en-US" sz="1600" dirty="0" smtClean="0"/>
              <a:t> in </a:t>
            </a:r>
            <a:r>
              <a:rPr lang="en-US" sz="1600" u="sng" dirty="0" smtClean="0"/>
              <a:t>Why We Fight </a:t>
            </a:r>
            <a:r>
              <a:rPr lang="en-US" sz="1600" dirty="0" smtClean="0"/>
              <a:t>(28:00-29:00</a:t>
            </a:r>
            <a:r>
              <a:rPr lang="en-US" sz="1600" u="sng" dirty="0" smtClean="0"/>
              <a:t>)</a:t>
            </a:r>
            <a:endParaRPr lang="en-US" sz="1600" dirty="0"/>
          </a:p>
        </p:txBody>
      </p:sp>
      <p:sp>
        <p:nvSpPr>
          <p:cNvPr id="14" name="TextBox 13"/>
          <p:cNvSpPr txBox="1"/>
          <p:nvPr/>
        </p:nvSpPr>
        <p:spPr>
          <a:xfrm>
            <a:off x="2819400" y="4315361"/>
            <a:ext cx="3276600" cy="1323439"/>
          </a:xfrm>
          <a:prstGeom prst="rect">
            <a:avLst/>
          </a:prstGeom>
          <a:solidFill>
            <a:srgbClr val="FFFF66"/>
          </a:solidFill>
        </p:spPr>
        <p:txBody>
          <a:bodyPr wrap="square" rtlCol="0">
            <a:spAutoFit/>
          </a:bodyPr>
          <a:lstStyle/>
          <a:p>
            <a:r>
              <a:rPr lang="en-US" sz="1600" u="sng" dirty="0" smtClean="0">
                <a:hlinkClick r:id="rId8"/>
              </a:rPr>
              <a:t>http://www.youtube.com/watch?v=Mg0YQCS9qy8</a:t>
            </a:r>
            <a:r>
              <a:rPr lang="en-US" sz="1600" u="sng" dirty="0" smtClean="0"/>
              <a:t> </a:t>
            </a:r>
            <a:r>
              <a:rPr lang="en-US" sz="1600" dirty="0" smtClean="0"/>
              <a:t>(four minutes) </a:t>
            </a:r>
            <a:r>
              <a:rPr lang="en-US" sz="1600" u="sng" dirty="0" smtClean="0">
                <a:hlinkClick r:id="rId9"/>
              </a:rPr>
              <a:t>http://www.youtube.com/watch?v=jd8DpvZVbQg</a:t>
            </a:r>
            <a:r>
              <a:rPr lang="en-US" sz="1600" u="sng" dirty="0" smtClean="0"/>
              <a:t>  The City </a:t>
            </a:r>
            <a:r>
              <a:rPr lang="en-US" sz="1600" dirty="0" smtClean="0"/>
              <a:t>(1939) opening two minutes then 7:00-9:45</a:t>
            </a:r>
            <a:endParaRPr lang="en-US"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724400" y="746879"/>
            <a:ext cx="4267200" cy="3139321"/>
          </a:xfrm>
          <a:prstGeom prst="rect">
            <a:avLst/>
          </a:prstGeom>
          <a:solidFill>
            <a:srgbClr val="FFFF66"/>
          </a:solidFill>
        </p:spPr>
        <p:txBody>
          <a:bodyPr wrap="square" rtlCol="0">
            <a:spAutoFit/>
          </a:bodyPr>
          <a:lstStyle/>
          <a:p>
            <a:r>
              <a:rPr lang="en-US" dirty="0" smtClean="0"/>
              <a:t>Like many muralists, Thomas Hart Benton saw them as “the ‘big parade,’” the “past melting into the present.” But critics  dismissed many a Benton mural for its “emotional excess and sentimentality, its heightened theatricality and staginess, its cartoonish portraits of stock heroes and villains painted in garish colors, and its use of simplistic moral dichotomies to tell a historical story.” Could the same be said of Capra’s films?   </a:t>
            </a:r>
            <a:endParaRPr lang="en-US" dirty="0"/>
          </a:p>
        </p:txBody>
      </p:sp>
      <p:pic>
        <p:nvPicPr>
          <p:cNvPr id="11268" name="Picture 4" descr="https://encrypted-tbn3.google.com/images?q=tbn:ANd9GcR2JNguKMX0xn1dY762bzqtMEFKJEfYaYy7fdeIrXSONOgMf1d0"/>
          <p:cNvPicPr>
            <a:picLocks noChangeAspect="1" noChangeArrowheads="1"/>
          </p:cNvPicPr>
          <p:nvPr/>
        </p:nvPicPr>
        <p:blipFill>
          <a:blip r:embed="rId2" cstate="print"/>
          <a:srcRect/>
          <a:stretch>
            <a:fillRect/>
          </a:stretch>
        </p:blipFill>
        <p:spPr bwMode="auto">
          <a:xfrm>
            <a:off x="6096000" y="4572000"/>
            <a:ext cx="2848464" cy="2133600"/>
          </a:xfrm>
          <a:prstGeom prst="rect">
            <a:avLst/>
          </a:prstGeom>
          <a:noFill/>
        </p:spPr>
      </p:pic>
      <p:pic>
        <p:nvPicPr>
          <p:cNvPr id="11270" name="Picture 6" descr="https://encrypted-tbn0.google.com/images?q=tbn:ANd9GcSrQQypXp14K5x9t3VOzLXp1wSrr9XmV9TZtDZOjsHLxjq7Havpvg"/>
          <p:cNvPicPr>
            <a:picLocks noChangeAspect="1" noChangeArrowheads="1"/>
          </p:cNvPicPr>
          <p:nvPr/>
        </p:nvPicPr>
        <p:blipFill>
          <a:blip r:embed="rId3" cstate="print"/>
          <a:srcRect/>
          <a:stretch>
            <a:fillRect/>
          </a:stretch>
        </p:blipFill>
        <p:spPr bwMode="auto">
          <a:xfrm>
            <a:off x="4114800" y="4038600"/>
            <a:ext cx="1752600" cy="2600325"/>
          </a:xfrm>
          <a:prstGeom prst="rect">
            <a:avLst/>
          </a:prstGeom>
          <a:noFill/>
        </p:spPr>
      </p:pic>
      <p:sp>
        <p:nvSpPr>
          <p:cNvPr id="7" name="TextBox 6"/>
          <p:cNvSpPr txBox="1"/>
          <p:nvPr/>
        </p:nvSpPr>
        <p:spPr>
          <a:xfrm>
            <a:off x="6248400" y="3925669"/>
            <a:ext cx="2667000" cy="646331"/>
          </a:xfrm>
          <a:prstGeom prst="rect">
            <a:avLst/>
          </a:prstGeom>
          <a:solidFill>
            <a:srgbClr val="00B0F0"/>
          </a:solidFill>
        </p:spPr>
        <p:txBody>
          <a:bodyPr wrap="square" rtlCol="0">
            <a:spAutoFit/>
          </a:bodyPr>
          <a:lstStyle/>
          <a:p>
            <a:r>
              <a:rPr lang="en-US" dirty="0" smtClean="0">
                <a:hlinkClick r:id="rId4"/>
              </a:rPr>
              <a:t>http://www.youtube.com/watch?v=O4ne13Zft9Q</a:t>
            </a:r>
            <a:endParaRPr lang="en-US" dirty="0" smtClean="0"/>
          </a:p>
        </p:txBody>
      </p:sp>
      <p:pic>
        <p:nvPicPr>
          <p:cNvPr id="10242" name="Picture 2" descr="http://www1.assumption.edu/users/McClymer/bedfordprototype/toc/benton2_full.jpg"/>
          <p:cNvPicPr>
            <a:picLocks noChangeAspect="1" noChangeArrowheads="1"/>
          </p:cNvPicPr>
          <p:nvPr/>
        </p:nvPicPr>
        <p:blipFill>
          <a:blip r:embed="rId5" cstate="print"/>
          <a:srcRect/>
          <a:stretch>
            <a:fillRect/>
          </a:stretch>
        </p:blipFill>
        <p:spPr bwMode="auto">
          <a:xfrm>
            <a:off x="76200" y="76200"/>
            <a:ext cx="4591866" cy="4476750"/>
          </a:xfrm>
          <a:prstGeom prst="rect">
            <a:avLst/>
          </a:prstGeom>
          <a:noFill/>
        </p:spPr>
      </p:pic>
      <p:pic>
        <p:nvPicPr>
          <p:cNvPr id="9" name="Picture 8" descr="https://encrypted-tbn0.google.com/images?q=tbn:ANd9GcTg2u3pgLN8naYNmZ3nGnjiZZyum9CxIWNo-wL2IycmG1hpna6j"/>
          <p:cNvPicPr>
            <a:picLocks noChangeAspect="1" noChangeArrowheads="1"/>
          </p:cNvPicPr>
          <p:nvPr/>
        </p:nvPicPr>
        <p:blipFill>
          <a:blip r:embed="rId6" cstate="print"/>
          <a:srcRect/>
          <a:stretch>
            <a:fillRect/>
          </a:stretch>
        </p:blipFill>
        <p:spPr bwMode="auto">
          <a:xfrm>
            <a:off x="381000" y="4495800"/>
            <a:ext cx="3150139" cy="22098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76200"/>
            <a:ext cx="8610600" cy="2308324"/>
          </a:xfrm>
          <a:prstGeom prst="rect">
            <a:avLst/>
          </a:prstGeom>
          <a:solidFill>
            <a:srgbClr val="FFFF66"/>
          </a:solidFill>
        </p:spPr>
        <p:txBody>
          <a:bodyPr wrap="square" rtlCol="0">
            <a:spAutoFit/>
          </a:bodyPr>
          <a:lstStyle/>
          <a:p>
            <a:r>
              <a:rPr lang="en-US" dirty="0" smtClean="0"/>
              <a:t>Literary critic Peter Brooks found the origins of melodrama in the collapse of traditional religion during the French Revolution, in a world, that is, “where the traditional imperatives of truth and ethics have been violently thrown into question, yet where the promulgation of truth and ethics, their instauration as a way of life, is of immediate, daily, political concern.”  Not necessarily revolutionary nor conservative, melodrama is always radically democratic, striving to “makes its representations clear and legible to everyone.” It strives for realism but never, as a modernist might, to explore “reality’s” psychological and subjective elements, but only to invoke emotions clinched by formulaic endings. </a:t>
            </a:r>
            <a:endParaRPr lang="en-US" dirty="0"/>
          </a:p>
        </p:txBody>
      </p:sp>
      <p:pic>
        <p:nvPicPr>
          <p:cNvPr id="45058" name="Picture 2" descr="https://encrypted-tbn3.google.com/images?q=tbn:ANd9GcQFX-XkPV0ht0nkub9ZcOr187j32TYAJTxRO_xuPRQpCvreI8bn"/>
          <p:cNvPicPr>
            <a:picLocks noChangeAspect="1" noChangeArrowheads="1"/>
          </p:cNvPicPr>
          <p:nvPr/>
        </p:nvPicPr>
        <p:blipFill>
          <a:blip r:embed="rId2" cstate="print"/>
          <a:srcRect/>
          <a:stretch>
            <a:fillRect/>
          </a:stretch>
        </p:blipFill>
        <p:spPr bwMode="auto">
          <a:xfrm>
            <a:off x="152400" y="4383024"/>
            <a:ext cx="4419600" cy="2474976"/>
          </a:xfrm>
          <a:prstGeom prst="rect">
            <a:avLst/>
          </a:prstGeom>
          <a:noFill/>
        </p:spPr>
      </p:pic>
      <p:pic>
        <p:nvPicPr>
          <p:cNvPr id="45062" name="Picture 6" descr="https://encrypted-tbn1.google.com/images?q=tbn:ANd9GcSOY0jPco-5ZDvpJZKstvTf1CrDA1eFQKpOX0Mkc3VDsgGEJ8sY"/>
          <p:cNvPicPr>
            <a:picLocks noChangeAspect="1" noChangeArrowheads="1"/>
          </p:cNvPicPr>
          <p:nvPr/>
        </p:nvPicPr>
        <p:blipFill>
          <a:blip r:embed="rId3" cstate="print"/>
          <a:srcRect/>
          <a:stretch>
            <a:fillRect/>
          </a:stretch>
        </p:blipFill>
        <p:spPr bwMode="auto">
          <a:xfrm>
            <a:off x="5486400" y="2566595"/>
            <a:ext cx="3343275" cy="2595955"/>
          </a:xfrm>
          <a:prstGeom prst="rect">
            <a:avLst/>
          </a:prstGeom>
          <a:noFill/>
        </p:spPr>
      </p:pic>
      <p:pic>
        <p:nvPicPr>
          <p:cNvPr id="45064" name="Picture 8" descr="https://encrypted-tbn1.google.com/images?q=tbn:ANd9GcSDm_Whyuclu3PyThGN_D0RsvVXhxE_Arb71YgsQjd5SJZQJxSu"/>
          <p:cNvPicPr>
            <a:picLocks noChangeAspect="1" noChangeArrowheads="1"/>
          </p:cNvPicPr>
          <p:nvPr/>
        </p:nvPicPr>
        <p:blipFill>
          <a:blip r:embed="rId4" cstate="print"/>
          <a:srcRect/>
          <a:stretch>
            <a:fillRect/>
          </a:stretch>
        </p:blipFill>
        <p:spPr bwMode="auto">
          <a:xfrm>
            <a:off x="4495800" y="4336555"/>
            <a:ext cx="3276600" cy="2521446"/>
          </a:xfrm>
          <a:prstGeom prst="rect">
            <a:avLst/>
          </a:prstGeom>
          <a:noFill/>
        </p:spPr>
      </p:pic>
      <p:pic>
        <p:nvPicPr>
          <p:cNvPr id="45066" name="Picture 10" descr="https://encrypted-tbn2.google.com/images?q=tbn:ANd9GcTbOqkRtupQ9rkjmakCzQbcTLFXBjjcdVqwdKtFgQtUzkhVn2T4"/>
          <p:cNvPicPr>
            <a:picLocks noChangeAspect="1" noChangeArrowheads="1"/>
          </p:cNvPicPr>
          <p:nvPr/>
        </p:nvPicPr>
        <p:blipFill>
          <a:blip r:embed="rId5" cstate="print"/>
          <a:srcRect/>
          <a:stretch>
            <a:fillRect/>
          </a:stretch>
        </p:blipFill>
        <p:spPr bwMode="auto">
          <a:xfrm>
            <a:off x="123825" y="2495549"/>
            <a:ext cx="2771775" cy="2076157"/>
          </a:xfrm>
          <a:prstGeom prst="rect">
            <a:avLst/>
          </a:prstGeom>
          <a:noFill/>
        </p:spPr>
      </p:pic>
      <p:pic>
        <p:nvPicPr>
          <p:cNvPr id="45068" name="Picture 12" descr="https://encrypted-tbn2.google.com/images?q=tbn:ANd9GcS0R_ACyc2V4F8l9MV7Gm-FttvfAE7vxL5Ofz2bSxaVAX4Fm05U"/>
          <p:cNvPicPr>
            <a:picLocks noChangeAspect="1" noChangeArrowheads="1"/>
          </p:cNvPicPr>
          <p:nvPr/>
        </p:nvPicPr>
        <p:blipFill>
          <a:blip r:embed="rId6" cstate="print"/>
          <a:srcRect/>
          <a:stretch>
            <a:fillRect/>
          </a:stretch>
        </p:blipFill>
        <p:spPr bwMode="auto">
          <a:xfrm>
            <a:off x="2971800" y="2514600"/>
            <a:ext cx="2486025" cy="1838325"/>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l="34553" t="20879" r="32650"/>
          <a:stretch>
            <a:fillRect/>
          </a:stretch>
        </p:blipFill>
        <p:spPr bwMode="auto">
          <a:xfrm>
            <a:off x="228600" y="228600"/>
            <a:ext cx="4978400" cy="6400800"/>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l="34188" t="20833" r="32430" b="6250"/>
          <a:stretch>
            <a:fillRect/>
          </a:stretch>
        </p:blipFill>
        <p:spPr bwMode="auto">
          <a:xfrm>
            <a:off x="4572000" y="1371600"/>
            <a:ext cx="4343400" cy="5334000"/>
          </a:xfrm>
          <a:prstGeom prst="rect">
            <a:avLst/>
          </a:prstGeom>
          <a:noFill/>
          <a:ln w="9525">
            <a:noFill/>
            <a:miter lim="800000"/>
            <a:headEnd/>
            <a:tailEnd/>
          </a:ln>
        </p:spPr>
      </p:pic>
      <p:sp>
        <p:nvSpPr>
          <p:cNvPr id="4" name="TextBox 3"/>
          <p:cNvSpPr txBox="1"/>
          <p:nvPr/>
        </p:nvSpPr>
        <p:spPr>
          <a:xfrm>
            <a:off x="5105400" y="122872"/>
            <a:ext cx="3886200" cy="1477328"/>
          </a:xfrm>
          <a:prstGeom prst="rect">
            <a:avLst/>
          </a:prstGeom>
          <a:solidFill>
            <a:srgbClr val="00B0F0"/>
          </a:solidFill>
        </p:spPr>
        <p:txBody>
          <a:bodyPr wrap="square" rtlCol="0">
            <a:spAutoFit/>
          </a:bodyPr>
          <a:lstStyle/>
          <a:p>
            <a:r>
              <a:rPr lang="en-US" dirty="0" smtClean="0"/>
              <a:t>“Despite his efforts to bring populism into the twentieth century, Benton’s use of melodramatic techniques reveals the waning power of that tradition in a modern, industrial-capitalist society….</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SAG33"/>
          <p:cNvPicPr>
            <a:picLocks noChangeAspect="1" noChangeArrowheads="1"/>
          </p:cNvPicPr>
          <p:nvPr/>
        </p:nvPicPr>
        <p:blipFill>
          <a:blip r:embed="rId2" cstate="print"/>
          <a:srcRect/>
          <a:stretch>
            <a:fillRect/>
          </a:stretch>
        </p:blipFill>
        <p:spPr bwMode="auto">
          <a:xfrm>
            <a:off x="152400" y="152400"/>
            <a:ext cx="3810000" cy="2787650"/>
          </a:xfrm>
          <a:prstGeom prst="rect">
            <a:avLst/>
          </a:prstGeom>
          <a:noFill/>
          <a:ln w="9525">
            <a:noFill/>
            <a:miter lim="800000"/>
            <a:headEnd/>
            <a:tailEnd/>
          </a:ln>
        </p:spPr>
      </p:pic>
      <p:sp>
        <p:nvSpPr>
          <p:cNvPr id="45059" name="Text Box 3"/>
          <p:cNvSpPr txBox="1">
            <a:spLocks noChangeArrowheads="1"/>
          </p:cNvSpPr>
          <p:nvPr/>
        </p:nvSpPr>
        <p:spPr bwMode="auto">
          <a:xfrm>
            <a:off x="3962400" y="76200"/>
            <a:ext cx="2057400" cy="3046413"/>
          </a:xfrm>
          <a:prstGeom prst="rect">
            <a:avLst/>
          </a:prstGeom>
          <a:solidFill>
            <a:srgbClr val="00B0F0"/>
          </a:solidFill>
          <a:ln w="9525">
            <a:noFill/>
            <a:miter lim="800000"/>
            <a:headEnd/>
            <a:tailEnd/>
          </a:ln>
        </p:spPr>
        <p:txBody>
          <a:bodyPr>
            <a:spAutoFit/>
          </a:bodyPr>
          <a:lstStyle/>
          <a:p>
            <a:r>
              <a:rPr lang="en-US" sz="3200" b="1" dirty="0"/>
              <a:t>Worried, Ambitious Moguls and Grateful Artists</a:t>
            </a:r>
          </a:p>
        </p:txBody>
      </p:sp>
      <p:pic>
        <p:nvPicPr>
          <p:cNvPr id="45060" name="Picture 4" descr="SAGcard"/>
          <p:cNvPicPr>
            <a:picLocks noChangeAspect="1" noChangeArrowheads="1"/>
          </p:cNvPicPr>
          <p:nvPr/>
        </p:nvPicPr>
        <p:blipFill>
          <a:blip r:embed="rId3" cstate="print"/>
          <a:srcRect/>
          <a:stretch>
            <a:fillRect/>
          </a:stretch>
        </p:blipFill>
        <p:spPr bwMode="auto">
          <a:xfrm>
            <a:off x="152400" y="2895600"/>
            <a:ext cx="3271838" cy="2236788"/>
          </a:xfrm>
          <a:prstGeom prst="rect">
            <a:avLst/>
          </a:prstGeom>
          <a:noFill/>
          <a:ln w="9525">
            <a:noFill/>
            <a:miter lim="800000"/>
            <a:headEnd/>
            <a:tailEnd/>
          </a:ln>
        </p:spPr>
      </p:pic>
      <p:pic>
        <p:nvPicPr>
          <p:cNvPr id="45061" name="Picture 9"/>
          <p:cNvPicPr>
            <a:picLocks noChangeAspect="1" noChangeArrowheads="1"/>
          </p:cNvPicPr>
          <p:nvPr/>
        </p:nvPicPr>
        <p:blipFill>
          <a:blip r:embed="rId4" cstate="print"/>
          <a:srcRect l="74432" t="26109" r="3049" b="10184"/>
          <a:stretch>
            <a:fillRect/>
          </a:stretch>
        </p:blipFill>
        <p:spPr bwMode="auto">
          <a:xfrm>
            <a:off x="6172200" y="0"/>
            <a:ext cx="2743200" cy="4648200"/>
          </a:xfrm>
          <a:prstGeom prst="rect">
            <a:avLst/>
          </a:prstGeom>
          <a:noFill/>
          <a:ln w="9525">
            <a:noFill/>
            <a:miter lim="800000"/>
            <a:headEnd/>
            <a:tailEnd/>
          </a:ln>
        </p:spPr>
      </p:pic>
      <p:pic>
        <p:nvPicPr>
          <p:cNvPr id="45062" name="Picture 10"/>
          <p:cNvPicPr>
            <a:picLocks noChangeAspect="1" noChangeArrowheads="1"/>
          </p:cNvPicPr>
          <p:nvPr/>
        </p:nvPicPr>
        <p:blipFill>
          <a:blip r:embed="rId5" cstate="print"/>
          <a:srcRect l="74394" t="54176" r="2795" b="38512"/>
          <a:stretch>
            <a:fillRect/>
          </a:stretch>
        </p:blipFill>
        <p:spPr bwMode="auto">
          <a:xfrm>
            <a:off x="6172200" y="4648200"/>
            <a:ext cx="2779713" cy="533400"/>
          </a:xfrm>
          <a:prstGeom prst="rect">
            <a:avLst/>
          </a:prstGeom>
          <a:noFill/>
          <a:ln w="9525">
            <a:noFill/>
            <a:miter lim="800000"/>
            <a:headEnd/>
            <a:tailEnd/>
          </a:ln>
        </p:spPr>
      </p:pic>
      <p:sp>
        <p:nvSpPr>
          <p:cNvPr id="45063" name="TextBox 5"/>
          <p:cNvSpPr txBox="1">
            <a:spLocks noChangeArrowheads="1"/>
          </p:cNvSpPr>
          <p:nvPr/>
        </p:nvSpPr>
        <p:spPr bwMode="auto">
          <a:xfrm>
            <a:off x="228600" y="5029200"/>
            <a:ext cx="8686800" cy="1754188"/>
          </a:xfrm>
          <a:prstGeom prst="rect">
            <a:avLst/>
          </a:prstGeom>
          <a:solidFill>
            <a:srgbClr val="FFFF66"/>
          </a:solidFill>
          <a:ln w="9525">
            <a:noFill/>
            <a:miter lim="800000"/>
            <a:headEnd/>
            <a:tailEnd/>
          </a:ln>
        </p:spPr>
        <p:txBody>
          <a:bodyPr>
            <a:spAutoFit/>
          </a:bodyPr>
          <a:lstStyle/>
          <a:p>
            <a:r>
              <a:rPr lang="en-US" sz="1800" dirty="0"/>
              <a:t>The NRA codes accepted the studio system by establishing a single code for production, distribution, and exhibition (rather than separate codes for buyers and sellers as in other industries). But the NRA ruled in favor of independent exhibitors on block booking and double features and later initiated the Paramount anti-trust suit. Meanwhile, section 7A of the NRA initiated a decade of labor struggles, including those of SAG where (despite RR’s recollection) the stars joined the union to protect their own huge salaries.</a:t>
            </a:r>
          </a:p>
        </p:txBody>
      </p:sp>
      <p:pic>
        <p:nvPicPr>
          <p:cNvPr id="45064" name="Picture 11"/>
          <p:cNvPicPr>
            <a:picLocks noChangeAspect="1" noChangeArrowheads="1"/>
          </p:cNvPicPr>
          <p:nvPr/>
        </p:nvPicPr>
        <p:blipFill>
          <a:blip r:embed="rId6" cstate="print"/>
          <a:srcRect/>
          <a:stretch>
            <a:fillRect/>
          </a:stretch>
        </p:blipFill>
        <p:spPr bwMode="auto">
          <a:xfrm>
            <a:off x="4038600" y="3048000"/>
            <a:ext cx="1885950" cy="2057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32796" t="28571" r="30308"/>
          <a:stretch>
            <a:fillRect/>
          </a:stretch>
        </p:blipFill>
        <p:spPr bwMode="auto">
          <a:xfrm>
            <a:off x="2667000" y="180219"/>
            <a:ext cx="6324600" cy="6525381"/>
          </a:xfrm>
          <a:prstGeom prst="rect">
            <a:avLst/>
          </a:prstGeom>
          <a:noFill/>
          <a:ln w="9525">
            <a:noFill/>
            <a:miter lim="800000"/>
            <a:headEnd/>
            <a:tailEnd/>
          </a:ln>
        </p:spPr>
      </p:pic>
      <p:pic>
        <p:nvPicPr>
          <p:cNvPr id="5" name="Picture 2"/>
          <p:cNvPicPr>
            <a:picLocks noChangeAspect="1" noChangeArrowheads="1"/>
          </p:cNvPicPr>
          <p:nvPr/>
        </p:nvPicPr>
        <p:blipFill>
          <a:blip r:embed="rId2" cstate="print"/>
          <a:srcRect l="39002" t="30159" r="49150" b="43903"/>
          <a:stretch>
            <a:fillRect/>
          </a:stretch>
        </p:blipFill>
        <p:spPr bwMode="auto">
          <a:xfrm>
            <a:off x="381000" y="2971800"/>
            <a:ext cx="3200400" cy="3733800"/>
          </a:xfrm>
          <a:prstGeom prst="rect">
            <a:avLst/>
          </a:prstGeom>
          <a:noFill/>
          <a:ln w="9525">
            <a:noFill/>
            <a:miter lim="800000"/>
            <a:headEnd/>
            <a:tailEnd/>
          </a:ln>
        </p:spPr>
      </p:pic>
      <p:sp>
        <p:nvSpPr>
          <p:cNvPr id="6" name="TextBox 5"/>
          <p:cNvSpPr txBox="1"/>
          <p:nvPr/>
        </p:nvSpPr>
        <p:spPr>
          <a:xfrm>
            <a:off x="3505200" y="2743200"/>
            <a:ext cx="2209800" cy="3416320"/>
          </a:xfrm>
          <a:prstGeom prst="rect">
            <a:avLst/>
          </a:prstGeom>
          <a:solidFill>
            <a:srgbClr val="FFFF66"/>
          </a:solidFill>
        </p:spPr>
        <p:txBody>
          <a:bodyPr wrap="square" rtlCol="0">
            <a:spAutoFit/>
          </a:bodyPr>
          <a:lstStyle/>
          <a:p>
            <a:r>
              <a:rPr lang="en-US" dirty="0" smtClean="0"/>
              <a:t>“The Indiana Murals cycle culminated in a portrait of Democratic Governor Paul McNutt gesturing toward stock New Deal phrases about ‘State Reorganization’ and ‘Repeal’  - hardly a call-to-arms for a mobilized citizenry.” </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228600"/>
            <a:ext cx="8153400" cy="2031325"/>
          </a:xfrm>
          <a:prstGeom prst="rect">
            <a:avLst/>
          </a:prstGeom>
          <a:solidFill>
            <a:srgbClr val="FFFF66"/>
          </a:solidFill>
        </p:spPr>
        <p:txBody>
          <a:bodyPr wrap="square" rtlCol="0">
            <a:spAutoFit/>
          </a:bodyPr>
          <a:lstStyle/>
          <a:p>
            <a:r>
              <a:rPr lang="en-US" dirty="0" smtClean="0"/>
              <a:t>Melodrama, it turns out, is where Benton’s (and Capra’s?) “populism went to die.” In the end, all it offered was moral exhortation, without either the asceticism of the prophetic tradition on which it relied or “the mass political mobilization of populist agitation.” It offered only “a formulaic narrative that reaffirms familiar moral conventions by uncovering the hero’s latent moral values and the sheer villainy of his adversaries.” Virtue and truth, it appears, “can be achieved in private individuals and individual heroic acts rather than. . . revolution and change.”</a:t>
            </a:r>
            <a:endParaRPr lang="en-US" dirty="0"/>
          </a:p>
        </p:txBody>
      </p:sp>
      <p:pic>
        <p:nvPicPr>
          <p:cNvPr id="7172" name="Picture 4" descr="http://t1.gstatic.com/images?q=tbn:ANd9GcTgxBGkFmTTjCCHUWEmgquEPMLP_6lnIwDa82Tn722FMOfwyvkZnA"/>
          <p:cNvPicPr>
            <a:picLocks noChangeAspect="1" noChangeArrowheads="1"/>
          </p:cNvPicPr>
          <p:nvPr/>
        </p:nvPicPr>
        <p:blipFill>
          <a:blip r:embed="rId2" cstate="print"/>
          <a:srcRect/>
          <a:stretch>
            <a:fillRect/>
          </a:stretch>
        </p:blipFill>
        <p:spPr bwMode="auto">
          <a:xfrm>
            <a:off x="3880936" y="2438401"/>
            <a:ext cx="4863013" cy="3810000"/>
          </a:xfrm>
          <a:prstGeom prst="rect">
            <a:avLst/>
          </a:prstGeom>
          <a:noFill/>
        </p:spPr>
      </p:pic>
      <p:pic>
        <p:nvPicPr>
          <p:cNvPr id="7174" name="Picture 6" descr="http://t3.gstatic.com/images?q=tbn:ANd9GcTt2ofiiDp4OiaFPJoluWEHjDw8paZ28cAOWyBx2QV6yWslNgrnfg"/>
          <p:cNvPicPr>
            <a:picLocks noChangeAspect="1" noChangeArrowheads="1"/>
          </p:cNvPicPr>
          <p:nvPr/>
        </p:nvPicPr>
        <p:blipFill>
          <a:blip r:embed="rId3" cstate="print"/>
          <a:srcRect/>
          <a:stretch>
            <a:fillRect/>
          </a:stretch>
        </p:blipFill>
        <p:spPr bwMode="auto">
          <a:xfrm>
            <a:off x="0" y="4114801"/>
            <a:ext cx="4133633" cy="2590800"/>
          </a:xfrm>
          <a:prstGeom prst="rect">
            <a:avLst/>
          </a:prstGeom>
          <a:noFill/>
        </p:spPr>
      </p:pic>
      <p:sp>
        <p:nvSpPr>
          <p:cNvPr id="7" name="TextBox 6"/>
          <p:cNvSpPr txBox="1"/>
          <p:nvPr/>
        </p:nvSpPr>
        <p:spPr>
          <a:xfrm>
            <a:off x="228600" y="2362200"/>
            <a:ext cx="3200400" cy="1477328"/>
          </a:xfrm>
          <a:prstGeom prst="rect">
            <a:avLst/>
          </a:prstGeom>
          <a:solidFill>
            <a:srgbClr val="00B0F0"/>
          </a:solidFill>
        </p:spPr>
        <p:txBody>
          <a:bodyPr wrap="square" rtlCol="0">
            <a:spAutoFit/>
          </a:bodyPr>
          <a:lstStyle/>
          <a:p>
            <a:r>
              <a:rPr lang="en-US" dirty="0" smtClean="0">
                <a:hlinkClick r:id="rId4"/>
              </a:rPr>
              <a:t>http://www.tcm.com/mediaroom/video/203222/Mr-Deeds-Goes-to-Town-Movie-Clip-Take-the-Stand-.html</a:t>
            </a:r>
            <a:r>
              <a:rPr lang="en-US" dirty="0" smtClean="0"/>
              <a:t>  (intruder/giving away)</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6" name="Picture 6" descr="http://t3.gstatic.com/images?q=tbn:ANd9GcQSSGB150gzzyUqe5vKS__VkIo1OUpjzsfPkzQ4e-3wwAT8dPpH"/>
          <p:cNvPicPr>
            <a:picLocks noChangeAspect="1" noChangeArrowheads="1"/>
          </p:cNvPicPr>
          <p:nvPr/>
        </p:nvPicPr>
        <p:blipFill>
          <a:blip r:embed="rId2" cstate="print"/>
          <a:srcRect/>
          <a:stretch>
            <a:fillRect/>
          </a:stretch>
        </p:blipFill>
        <p:spPr bwMode="auto">
          <a:xfrm>
            <a:off x="6098938" y="228600"/>
            <a:ext cx="2845037" cy="2590800"/>
          </a:xfrm>
          <a:prstGeom prst="rect">
            <a:avLst/>
          </a:prstGeom>
          <a:noFill/>
        </p:spPr>
      </p:pic>
      <p:pic>
        <p:nvPicPr>
          <p:cNvPr id="15368" name="Picture 8" descr="http://t0.gstatic.com/images?q=tbn:ANd9GcTNc-jJbx7SdOsFA3Uc1Q6uQD8UqqelfZv0H_jH7EeRTqNyEIww5w"/>
          <p:cNvPicPr>
            <a:picLocks noChangeAspect="1" noChangeArrowheads="1"/>
          </p:cNvPicPr>
          <p:nvPr/>
        </p:nvPicPr>
        <p:blipFill>
          <a:blip r:embed="rId3" cstate="print"/>
          <a:srcRect/>
          <a:stretch>
            <a:fillRect/>
          </a:stretch>
        </p:blipFill>
        <p:spPr bwMode="auto">
          <a:xfrm>
            <a:off x="5715000" y="4490893"/>
            <a:ext cx="3048000" cy="2205183"/>
          </a:xfrm>
          <a:prstGeom prst="rect">
            <a:avLst/>
          </a:prstGeom>
          <a:noFill/>
        </p:spPr>
      </p:pic>
      <p:sp>
        <p:nvSpPr>
          <p:cNvPr id="7" name="TextBox 6"/>
          <p:cNvSpPr txBox="1"/>
          <p:nvPr/>
        </p:nvSpPr>
        <p:spPr>
          <a:xfrm>
            <a:off x="6248400" y="2895600"/>
            <a:ext cx="2743200" cy="1477328"/>
          </a:xfrm>
          <a:prstGeom prst="rect">
            <a:avLst/>
          </a:prstGeom>
          <a:solidFill>
            <a:srgbClr val="FFFF66"/>
          </a:solidFill>
        </p:spPr>
        <p:txBody>
          <a:bodyPr wrap="square" rtlCol="0">
            <a:spAutoFit/>
          </a:bodyPr>
          <a:lstStyle/>
          <a:p>
            <a:r>
              <a:rPr lang="en-US" dirty="0" smtClean="0"/>
              <a:t>The Memorial Day massacre,  Chicago, 1937: </a:t>
            </a:r>
            <a:r>
              <a:rPr lang="en-US" dirty="0" smtClean="0">
                <a:hlinkClick r:id="rId4"/>
              </a:rPr>
              <a:t>http://www.youtube.com/watch?v=-Q3RUGLfFv0</a:t>
            </a:r>
            <a:r>
              <a:rPr lang="en-US" dirty="0" smtClean="0"/>
              <a:t> 2:30-7:30</a:t>
            </a:r>
          </a:p>
        </p:txBody>
      </p:sp>
      <p:sp>
        <p:nvSpPr>
          <p:cNvPr id="8" name="TextBox 7"/>
          <p:cNvSpPr txBox="1"/>
          <p:nvPr/>
        </p:nvSpPr>
        <p:spPr>
          <a:xfrm>
            <a:off x="152400" y="228600"/>
            <a:ext cx="5867400" cy="2031325"/>
          </a:xfrm>
          <a:prstGeom prst="rect">
            <a:avLst/>
          </a:prstGeom>
          <a:solidFill>
            <a:srgbClr val="FFFF66"/>
          </a:solidFill>
        </p:spPr>
        <p:txBody>
          <a:bodyPr wrap="square" rtlCol="0">
            <a:spAutoFit/>
          </a:bodyPr>
          <a:lstStyle/>
          <a:p>
            <a:r>
              <a:rPr lang="en-US" dirty="0" smtClean="0"/>
              <a:t>“In the melodramatic imagination…the producer radicalism of the late nineteenth century gave way to a stark juxtaposition of the virtuous and the venal.” And the villains will, we are assured, make way. So while Benton failed to translate populism into a modern idiom, “the melodrama of democracy survives in every performance of our nation’s history that demands little of us as citizens.”</a:t>
            </a:r>
            <a:endParaRPr lang="en-US" dirty="0"/>
          </a:p>
        </p:txBody>
      </p:sp>
      <p:pic>
        <p:nvPicPr>
          <p:cNvPr id="15370" name="Picture 10" descr="http://msustudent.com/phics/American-Tragedy.jpg"/>
          <p:cNvPicPr>
            <a:picLocks noChangeAspect="1" noChangeArrowheads="1"/>
          </p:cNvPicPr>
          <p:nvPr/>
        </p:nvPicPr>
        <p:blipFill>
          <a:blip r:embed="rId5" cstate="print"/>
          <a:srcRect/>
          <a:stretch>
            <a:fillRect/>
          </a:stretch>
        </p:blipFill>
        <p:spPr bwMode="auto">
          <a:xfrm>
            <a:off x="240717" y="2363862"/>
            <a:ext cx="5626683" cy="4189338"/>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http://msustudent.com/phics/American-Tragedy.jpg"/>
          <p:cNvPicPr>
            <a:picLocks noChangeAspect="1" noChangeArrowheads="1"/>
          </p:cNvPicPr>
          <p:nvPr/>
        </p:nvPicPr>
        <p:blipFill>
          <a:blip r:embed="rId2" cstate="print"/>
          <a:srcRect/>
          <a:stretch>
            <a:fillRect/>
          </a:stretch>
        </p:blipFill>
        <p:spPr bwMode="auto">
          <a:xfrm>
            <a:off x="685800" y="677550"/>
            <a:ext cx="8096250" cy="6028050"/>
          </a:xfrm>
          <a:prstGeom prst="rect">
            <a:avLst/>
          </a:prstGeom>
          <a:noFill/>
        </p:spPr>
      </p:pic>
      <p:sp>
        <p:nvSpPr>
          <p:cNvPr id="3" name="TextBox 2"/>
          <p:cNvSpPr txBox="1"/>
          <p:nvPr/>
        </p:nvSpPr>
        <p:spPr>
          <a:xfrm>
            <a:off x="609600" y="228600"/>
            <a:ext cx="4267200" cy="369332"/>
          </a:xfrm>
          <a:prstGeom prst="rect">
            <a:avLst/>
          </a:prstGeom>
          <a:solidFill>
            <a:srgbClr val="FFFF66"/>
          </a:solidFill>
        </p:spPr>
        <p:txBody>
          <a:bodyPr wrap="square" rtlCol="0">
            <a:spAutoFit/>
          </a:bodyPr>
          <a:lstStyle/>
          <a:p>
            <a:r>
              <a:rPr lang="en-US" dirty="0" smtClean="0"/>
              <a:t>Philip </a:t>
            </a:r>
            <a:r>
              <a:rPr lang="en-US" dirty="0" err="1" smtClean="0"/>
              <a:t>Evergood</a:t>
            </a:r>
            <a:r>
              <a:rPr lang="en-US" dirty="0" smtClean="0"/>
              <a:t>, “American Tragedy”</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s://www.reuther.wayne.edu/files/images/3994.preview.jpg"/>
          <p:cNvPicPr>
            <a:picLocks noChangeAspect="1" noChangeArrowheads="1"/>
          </p:cNvPicPr>
          <p:nvPr/>
        </p:nvPicPr>
        <p:blipFill>
          <a:blip r:embed="rId2" cstate="print"/>
          <a:srcRect/>
          <a:stretch>
            <a:fillRect/>
          </a:stretch>
        </p:blipFill>
        <p:spPr bwMode="auto">
          <a:xfrm>
            <a:off x="228600" y="152400"/>
            <a:ext cx="5448300" cy="4191001"/>
          </a:xfrm>
          <a:prstGeom prst="rect">
            <a:avLst/>
          </a:prstGeom>
          <a:noFill/>
        </p:spPr>
      </p:pic>
      <p:sp>
        <p:nvSpPr>
          <p:cNvPr id="4" name="TextBox 3"/>
          <p:cNvSpPr txBox="1"/>
          <p:nvPr/>
        </p:nvSpPr>
        <p:spPr>
          <a:xfrm>
            <a:off x="5867400" y="1600200"/>
            <a:ext cx="2971800" cy="923330"/>
          </a:xfrm>
          <a:prstGeom prst="rect">
            <a:avLst/>
          </a:prstGeom>
          <a:solidFill>
            <a:schemeClr val="accent2"/>
          </a:solidFill>
        </p:spPr>
        <p:txBody>
          <a:bodyPr wrap="square" rtlCol="0">
            <a:spAutoFit/>
          </a:bodyPr>
          <a:lstStyle/>
          <a:p>
            <a:r>
              <a:rPr lang="en-US" dirty="0" smtClean="0">
                <a:hlinkClick r:id="rId3"/>
              </a:rPr>
              <a:t>http://www.youtube.com/watch?v=8aLUNW4zoPQ</a:t>
            </a:r>
            <a:r>
              <a:rPr lang="en-US" dirty="0" smtClean="0"/>
              <a:t>3:45-9:40</a:t>
            </a:r>
            <a:endParaRPr lang="en-US" dirty="0"/>
          </a:p>
        </p:txBody>
      </p:sp>
      <p:sp>
        <p:nvSpPr>
          <p:cNvPr id="5" name="TextBox 4"/>
          <p:cNvSpPr txBox="1"/>
          <p:nvPr/>
        </p:nvSpPr>
        <p:spPr>
          <a:xfrm>
            <a:off x="6096000" y="152400"/>
            <a:ext cx="2590800" cy="830997"/>
          </a:xfrm>
          <a:prstGeom prst="rect">
            <a:avLst/>
          </a:prstGeom>
          <a:solidFill>
            <a:srgbClr val="92D050"/>
          </a:solidFill>
        </p:spPr>
        <p:txBody>
          <a:bodyPr wrap="square" rtlCol="0">
            <a:spAutoFit/>
          </a:bodyPr>
          <a:lstStyle/>
          <a:p>
            <a:r>
              <a:rPr lang="en-US" sz="2400" dirty="0" smtClean="0"/>
              <a:t>Flint Sit-Down Strikes 1937</a:t>
            </a:r>
            <a:endParaRPr lang="en-US" sz="2400" dirty="0"/>
          </a:p>
        </p:txBody>
      </p:sp>
      <p:pic>
        <p:nvPicPr>
          <p:cNvPr id="3074" name="Picture 2" descr="http://seekingmichigan.org/wp-content/uploads/2010/02/strike_flint_crop.jpg"/>
          <p:cNvPicPr>
            <a:picLocks noChangeAspect="1" noChangeArrowheads="1"/>
          </p:cNvPicPr>
          <p:nvPr/>
        </p:nvPicPr>
        <p:blipFill>
          <a:blip r:embed="rId4" cstate="print"/>
          <a:srcRect/>
          <a:stretch>
            <a:fillRect/>
          </a:stretch>
        </p:blipFill>
        <p:spPr bwMode="auto">
          <a:xfrm>
            <a:off x="4879448" y="3657600"/>
            <a:ext cx="4264552" cy="3200400"/>
          </a:xfrm>
          <a:prstGeom prst="rect">
            <a:avLst/>
          </a:prstGeom>
          <a:noFill/>
        </p:spPr>
      </p:pic>
      <p:pic>
        <p:nvPicPr>
          <p:cNvPr id="3076" name="Picture 4" descr="http://woodward8.wikispaces.com/file/view/flint9.jpg/56051438/flint9.jpg"/>
          <p:cNvPicPr>
            <a:picLocks noChangeAspect="1" noChangeArrowheads="1"/>
          </p:cNvPicPr>
          <p:nvPr/>
        </p:nvPicPr>
        <p:blipFill>
          <a:blip r:embed="rId5" cstate="print"/>
          <a:srcRect/>
          <a:stretch>
            <a:fillRect/>
          </a:stretch>
        </p:blipFill>
        <p:spPr bwMode="auto">
          <a:xfrm>
            <a:off x="457200" y="4141469"/>
            <a:ext cx="3505200" cy="2716531"/>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5867400"/>
            <a:ext cx="5867400" cy="923330"/>
          </a:xfrm>
          <a:prstGeom prst="rect">
            <a:avLst/>
          </a:prstGeom>
          <a:solidFill>
            <a:srgbClr val="FFFF00"/>
          </a:solidFill>
        </p:spPr>
        <p:txBody>
          <a:bodyPr wrap="square" rtlCol="0">
            <a:spAutoFit/>
          </a:bodyPr>
          <a:lstStyle/>
          <a:p>
            <a:r>
              <a:rPr lang="en-US" dirty="0" smtClean="0">
                <a:hlinkClick r:id="rId2"/>
              </a:rPr>
              <a:t>http://www.criticalpast.com/video/65675068389_Battle-of-the-Overpass_streetcars-at-a-station_police-disperse-marchers_police-chase-men</a:t>
            </a:r>
            <a:r>
              <a:rPr lang="en-US" dirty="0"/>
              <a:t> </a:t>
            </a:r>
            <a:r>
              <a:rPr lang="en-US" dirty="0" smtClean="0"/>
              <a:t>  45 seconds</a:t>
            </a:r>
            <a:endParaRPr lang="en-US" dirty="0"/>
          </a:p>
        </p:txBody>
      </p:sp>
      <p:pic>
        <p:nvPicPr>
          <p:cNvPr id="17410" name="Picture 2" descr="http://t2.gstatic.com/images?q=tbn:ANd9GcRQ6h4PTZVpgxtJVjPGJ7VaJpiEqxcI6sxR_rGsTggqLQDvX4iuZw"/>
          <p:cNvPicPr>
            <a:picLocks noChangeAspect="1" noChangeArrowheads="1"/>
          </p:cNvPicPr>
          <p:nvPr/>
        </p:nvPicPr>
        <p:blipFill>
          <a:blip r:embed="rId3" cstate="print"/>
          <a:srcRect/>
          <a:stretch>
            <a:fillRect/>
          </a:stretch>
        </p:blipFill>
        <p:spPr bwMode="auto">
          <a:xfrm>
            <a:off x="4942273" y="228600"/>
            <a:ext cx="3896927" cy="3276600"/>
          </a:xfrm>
          <a:prstGeom prst="rect">
            <a:avLst/>
          </a:prstGeom>
          <a:noFill/>
        </p:spPr>
      </p:pic>
      <p:pic>
        <p:nvPicPr>
          <p:cNvPr id="17412" name="Picture 4" descr="http://t2.gstatic.com/images?q=tbn:ANd9GcQJmRwMe-U--yGwi2eHIVznqgCqR3Yxjbj51w9E3yERipzjOO1ZZg"/>
          <p:cNvPicPr>
            <a:picLocks noChangeAspect="1" noChangeArrowheads="1"/>
          </p:cNvPicPr>
          <p:nvPr/>
        </p:nvPicPr>
        <p:blipFill>
          <a:blip r:embed="rId4" cstate="print"/>
          <a:srcRect/>
          <a:stretch>
            <a:fillRect/>
          </a:stretch>
        </p:blipFill>
        <p:spPr bwMode="auto">
          <a:xfrm>
            <a:off x="5496656" y="4101286"/>
            <a:ext cx="3647344" cy="2756714"/>
          </a:xfrm>
          <a:prstGeom prst="rect">
            <a:avLst/>
          </a:prstGeom>
          <a:noFill/>
        </p:spPr>
      </p:pic>
      <p:pic>
        <p:nvPicPr>
          <p:cNvPr id="17414" name="Picture 6" descr="http://t2.gstatic.com/images?q=tbn:ANd9GcR5EnQXQWhRXJEsROoTk3b87VtopX9HSqOFWVZXtL0WARLxyUjmUQ"/>
          <p:cNvPicPr>
            <a:picLocks noChangeAspect="1" noChangeArrowheads="1"/>
          </p:cNvPicPr>
          <p:nvPr/>
        </p:nvPicPr>
        <p:blipFill>
          <a:blip r:embed="rId5" cstate="print"/>
          <a:srcRect/>
          <a:stretch>
            <a:fillRect/>
          </a:stretch>
        </p:blipFill>
        <p:spPr bwMode="auto">
          <a:xfrm>
            <a:off x="152400" y="152400"/>
            <a:ext cx="3505200" cy="2568696"/>
          </a:xfrm>
          <a:prstGeom prst="rect">
            <a:avLst/>
          </a:prstGeom>
          <a:noFill/>
        </p:spPr>
      </p:pic>
      <p:pic>
        <p:nvPicPr>
          <p:cNvPr id="17416" name="Picture 8" descr="http://t0.gstatic.com/images?q=tbn:ANd9GcSAmST9SemDX6eSY7ubCQyjGmwRuz1fjiWv0qmE4buGAu71uz6J"/>
          <p:cNvPicPr>
            <a:picLocks noChangeAspect="1" noChangeArrowheads="1"/>
          </p:cNvPicPr>
          <p:nvPr/>
        </p:nvPicPr>
        <p:blipFill>
          <a:blip r:embed="rId6" cstate="print"/>
          <a:srcRect/>
          <a:stretch>
            <a:fillRect/>
          </a:stretch>
        </p:blipFill>
        <p:spPr bwMode="auto">
          <a:xfrm>
            <a:off x="228600" y="2819400"/>
            <a:ext cx="4000500" cy="2984990"/>
          </a:xfrm>
          <a:prstGeom prst="rect">
            <a:avLst/>
          </a:prstGeom>
          <a:noFill/>
        </p:spPr>
      </p:pic>
      <p:pic>
        <p:nvPicPr>
          <p:cNvPr id="17418" name="Picture 10" descr="http://t2.gstatic.com/images?q=tbn:ANd9GcTNco-bmKUR5VygJFuG5NjsRlVU2p-ZMFZx1yCPxNNKjF4RRUVdGQ"/>
          <p:cNvPicPr>
            <a:picLocks noChangeAspect="1" noChangeArrowheads="1"/>
          </p:cNvPicPr>
          <p:nvPr/>
        </p:nvPicPr>
        <p:blipFill>
          <a:blip r:embed="rId7" cstate="print"/>
          <a:srcRect/>
          <a:stretch>
            <a:fillRect/>
          </a:stretch>
        </p:blipFill>
        <p:spPr bwMode="auto">
          <a:xfrm>
            <a:off x="3505200" y="2081306"/>
            <a:ext cx="2552700" cy="3090769"/>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3"/>
          <p:cNvSpPr txBox="1">
            <a:spLocks noChangeArrowheads="1"/>
          </p:cNvSpPr>
          <p:nvPr/>
        </p:nvSpPr>
        <p:spPr bwMode="auto">
          <a:xfrm>
            <a:off x="152400" y="4572000"/>
            <a:ext cx="3505200" cy="2154436"/>
          </a:xfrm>
          <a:prstGeom prst="rect">
            <a:avLst/>
          </a:prstGeom>
          <a:solidFill>
            <a:srgbClr val="FFFF99"/>
          </a:solidFill>
          <a:ln w="38100">
            <a:solidFill>
              <a:schemeClr val="hlink"/>
            </a:solidFill>
            <a:miter lim="800000"/>
            <a:headEnd/>
            <a:tailEnd/>
          </a:ln>
        </p:spPr>
        <p:txBody>
          <a:bodyPr>
            <a:spAutoFit/>
          </a:bodyPr>
          <a:lstStyle/>
          <a:p>
            <a:r>
              <a:rPr lang="en-US" sz="2000" dirty="0">
                <a:solidFill>
                  <a:schemeClr val="bg2"/>
                </a:solidFill>
              </a:rPr>
              <a:t>“</a:t>
            </a:r>
            <a:r>
              <a:rPr lang="en-US" sz="2000" dirty="0"/>
              <a:t>Any wholesome influence emanating from the photoplay,” Munsterberg concluded, “must have an incomparable power for the remolding and </a:t>
            </a:r>
            <a:r>
              <a:rPr lang="en-US" sz="2000" dirty="0" err="1"/>
              <a:t>upbuilding</a:t>
            </a:r>
            <a:r>
              <a:rPr lang="en-US" sz="2000" dirty="0"/>
              <a:t> of the national soul."  </a:t>
            </a:r>
            <a:r>
              <a:rPr lang="en-US" sz="1400" dirty="0" err="1"/>
              <a:t>Sklar</a:t>
            </a:r>
            <a:r>
              <a:rPr lang="en-US" sz="1400" dirty="0"/>
              <a:t>, 125-126</a:t>
            </a:r>
          </a:p>
        </p:txBody>
      </p:sp>
      <p:pic>
        <p:nvPicPr>
          <p:cNvPr id="43011" name="Picture 4" descr="dam"/>
          <p:cNvPicPr>
            <a:picLocks noChangeAspect="1" noChangeArrowheads="1"/>
          </p:cNvPicPr>
          <p:nvPr/>
        </p:nvPicPr>
        <p:blipFill>
          <a:blip r:embed="rId2" cstate="print"/>
          <a:srcRect/>
          <a:stretch>
            <a:fillRect/>
          </a:stretch>
        </p:blipFill>
        <p:spPr bwMode="auto">
          <a:xfrm>
            <a:off x="76200" y="2286000"/>
            <a:ext cx="6705600" cy="2090738"/>
          </a:xfrm>
          <a:prstGeom prst="rect">
            <a:avLst/>
          </a:prstGeom>
          <a:noFill/>
          <a:ln w="9525">
            <a:noFill/>
            <a:miter lim="800000"/>
            <a:headEnd/>
            <a:tailEnd/>
          </a:ln>
        </p:spPr>
      </p:pic>
      <p:pic>
        <p:nvPicPr>
          <p:cNvPr id="43012" name="Picture 5" descr="autos"/>
          <p:cNvPicPr>
            <a:picLocks noChangeAspect="1" noChangeArrowheads="1"/>
          </p:cNvPicPr>
          <p:nvPr/>
        </p:nvPicPr>
        <p:blipFill>
          <a:blip r:embed="rId3" cstate="print"/>
          <a:srcRect/>
          <a:stretch>
            <a:fillRect/>
          </a:stretch>
        </p:blipFill>
        <p:spPr bwMode="auto">
          <a:xfrm>
            <a:off x="152400" y="152400"/>
            <a:ext cx="6781800" cy="1993900"/>
          </a:xfrm>
          <a:prstGeom prst="rect">
            <a:avLst/>
          </a:prstGeom>
          <a:noFill/>
          <a:ln w="9525">
            <a:noFill/>
            <a:miter lim="800000"/>
            <a:headEnd/>
            <a:tailEnd/>
          </a:ln>
        </p:spPr>
      </p:pic>
      <p:pic>
        <p:nvPicPr>
          <p:cNvPr id="43013" name="Picture 7"/>
          <p:cNvPicPr>
            <a:picLocks noChangeAspect="1" noChangeArrowheads="1"/>
          </p:cNvPicPr>
          <p:nvPr/>
        </p:nvPicPr>
        <p:blipFill>
          <a:blip r:embed="rId4" cstate="print"/>
          <a:srcRect/>
          <a:stretch>
            <a:fillRect/>
          </a:stretch>
        </p:blipFill>
        <p:spPr bwMode="auto">
          <a:xfrm>
            <a:off x="6858000" y="3200400"/>
            <a:ext cx="2209800" cy="1752600"/>
          </a:xfrm>
          <a:prstGeom prst="rect">
            <a:avLst/>
          </a:prstGeom>
          <a:noFill/>
          <a:ln w="9525">
            <a:noFill/>
            <a:miter lim="800000"/>
            <a:headEnd/>
            <a:tailEnd/>
          </a:ln>
        </p:spPr>
      </p:pic>
      <p:pic>
        <p:nvPicPr>
          <p:cNvPr id="43014" name="Picture 8"/>
          <p:cNvPicPr>
            <a:picLocks noChangeAspect="1" noChangeArrowheads="1"/>
          </p:cNvPicPr>
          <p:nvPr/>
        </p:nvPicPr>
        <p:blipFill>
          <a:blip r:embed="rId5" cstate="print"/>
          <a:srcRect/>
          <a:stretch>
            <a:fillRect/>
          </a:stretch>
        </p:blipFill>
        <p:spPr bwMode="auto">
          <a:xfrm>
            <a:off x="3962400" y="4530725"/>
            <a:ext cx="2667000" cy="2079625"/>
          </a:xfrm>
          <a:prstGeom prst="rect">
            <a:avLst/>
          </a:prstGeom>
          <a:noFill/>
          <a:ln w="9525">
            <a:noFill/>
            <a:miter lim="800000"/>
            <a:headEnd/>
            <a:tailEnd/>
          </a:ln>
        </p:spPr>
      </p:pic>
      <p:pic>
        <p:nvPicPr>
          <p:cNvPr id="43015" name="Picture 9"/>
          <p:cNvPicPr>
            <a:picLocks noChangeAspect="1" noChangeArrowheads="1"/>
          </p:cNvPicPr>
          <p:nvPr/>
        </p:nvPicPr>
        <p:blipFill>
          <a:blip r:embed="rId6" cstate="print"/>
          <a:srcRect/>
          <a:stretch>
            <a:fillRect/>
          </a:stretch>
        </p:blipFill>
        <p:spPr bwMode="auto">
          <a:xfrm>
            <a:off x="7010400" y="144463"/>
            <a:ext cx="1866900" cy="29035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Box 5"/>
          <p:cNvSpPr txBox="1">
            <a:spLocks noChangeArrowheads="1"/>
          </p:cNvSpPr>
          <p:nvPr/>
        </p:nvSpPr>
        <p:spPr bwMode="auto">
          <a:xfrm>
            <a:off x="228600" y="76200"/>
            <a:ext cx="2362200" cy="2308324"/>
          </a:xfrm>
          <a:prstGeom prst="rect">
            <a:avLst/>
          </a:prstGeom>
          <a:solidFill>
            <a:schemeClr val="bg2"/>
          </a:solidFill>
          <a:ln w="9525">
            <a:noFill/>
            <a:miter lim="800000"/>
            <a:headEnd/>
            <a:tailEnd/>
          </a:ln>
        </p:spPr>
        <p:txBody>
          <a:bodyPr>
            <a:spAutoFit/>
          </a:bodyPr>
          <a:lstStyle/>
          <a:p>
            <a:r>
              <a:rPr lang="en-US" sz="2400" b="1" dirty="0">
                <a:solidFill>
                  <a:srgbClr val="0070C0"/>
                </a:solidFill>
                <a:latin typeface="Georgia" pitchFamily="18" charset="0"/>
              </a:rPr>
              <a:t>Mass Culture in the Age of Movies: </a:t>
            </a:r>
            <a:r>
              <a:rPr lang="en-US" sz="2400" b="1" i="1" dirty="0">
                <a:solidFill>
                  <a:srgbClr val="0070C0"/>
                </a:solidFill>
                <a:latin typeface="Georgia" pitchFamily="18" charset="0"/>
              </a:rPr>
              <a:t>Images and the Political Process</a:t>
            </a:r>
          </a:p>
        </p:txBody>
      </p:sp>
      <p:sp>
        <p:nvSpPr>
          <p:cNvPr id="46083" name="TextBox 8"/>
          <p:cNvSpPr txBox="1">
            <a:spLocks noChangeArrowheads="1"/>
          </p:cNvSpPr>
          <p:nvPr/>
        </p:nvSpPr>
        <p:spPr bwMode="auto">
          <a:xfrm>
            <a:off x="2895600" y="398463"/>
            <a:ext cx="3429000" cy="6154737"/>
          </a:xfrm>
          <a:prstGeom prst="rect">
            <a:avLst/>
          </a:prstGeom>
          <a:solidFill>
            <a:srgbClr val="FFFF99"/>
          </a:solidFill>
          <a:ln w="57150">
            <a:solidFill>
              <a:srgbClr val="000066"/>
            </a:solidFill>
            <a:miter lim="800000"/>
            <a:headEnd/>
            <a:tailEnd/>
          </a:ln>
        </p:spPr>
        <p:txBody>
          <a:bodyPr>
            <a:spAutoFit/>
          </a:bodyPr>
          <a:lstStyle/>
          <a:p>
            <a:r>
              <a:rPr lang="en-US" sz="1800" dirty="0">
                <a:solidFill>
                  <a:schemeClr val="tx1">
                    <a:lumMod val="95000"/>
                    <a:lumOff val="5000"/>
                  </a:schemeClr>
                </a:solidFill>
              </a:rPr>
              <a:t>The new media - movies, radio, phonograph – </a:t>
            </a:r>
            <a:r>
              <a:rPr lang="en-US" sz="1800" dirty="0">
                <a:solidFill>
                  <a:schemeClr val="tx1">
                    <a:lumMod val="95000"/>
                    <a:lumOff val="5000"/>
                  </a:schemeClr>
                </a:solidFill>
                <a:sym typeface="WP TypographicSymbols" pitchFamily="2" charset="0"/>
              </a:rPr>
              <a:t>“</a:t>
            </a:r>
            <a:r>
              <a:rPr lang="en-US" sz="1800" dirty="0">
                <a:solidFill>
                  <a:schemeClr val="tx1">
                    <a:lumMod val="95000"/>
                    <a:lumOff val="5000"/>
                  </a:schemeClr>
                </a:solidFill>
              </a:rPr>
              <a:t>and their special kind of appeal helped reinforce a social order rapidly disintegrating under economic and social pressures that were too great to endure,</a:t>
            </a:r>
            <a:r>
              <a:rPr lang="en-US" sz="1800" dirty="0">
                <a:solidFill>
                  <a:schemeClr val="tx1">
                    <a:lumMod val="95000"/>
                    <a:lumOff val="5000"/>
                  </a:schemeClr>
                </a:solidFill>
                <a:sym typeface="WP TypographicSymbols" pitchFamily="2" charset="0"/>
              </a:rPr>
              <a:t>”</a:t>
            </a:r>
            <a:r>
              <a:rPr lang="en-US" sz="1800" dirty="0">
                <a:solidFill>
                  <a:schemeClr val="tx1">
                    <a:lumMod val="95000"/>
                    <a:lumOff val="5000"/>
                  </a:schemeClr>
                </a:solidFill>
              </a:rPr>
              <a:t> and </a:t>
            </a:r>
            <a:r>
              <a:rPr lang="en-US" sz="1800" dirty="0">
                <a:solidFill>
                  <a:schemeClr val="tx1">
                    <a:lumMod val="95000"/>
                    <a:lumOff val="5000"/>
                  </a:schemeClr>
                </a:solidFill>
                <a:sym typeface="WP TypographicSymbols" pitchFamily="2" charset="0"/>
              </a:rPr>
              <a:t>“</a:t>
            </a:r>
            <a:r>
              <a:rPr lang="en-US" sz="1800" dirty="0">
                <a:solidFill>
                  <a:schemeClr val="tx1">
                    <a:lumMod val="95000"/>
                    <a:lumOff val="5000"/>
                  </a:schemeClr>
                </a:solidFill>
              </a:rPr>
              <a:t>helped create an environment in which the sharing of common experiences, be they of hunger, dustbowls, or war, made the uniform demand for action and reform more striking and urgent....” The proliferation of images created “an unusual sense of sight and sound, a peculiar interest in symbol, myth, and language, created a novel kind of community, breaking down barriers, creating often new common experiences for millions.” - </a:t>
            </a:r>
            <a:r>
              <a:rPr lang="en-US" sz="1600" dirty="0" err="1">
                <a:solidFill>
                  <a:schemeClr val="tx1">
                    <a:lumMod val="95000"/>
                    <a:lumOff val="5000"/>
                  </a:schemeClr>
                </a:solidFill>
              </a:rPr>
              <a:t>Susman</a:t>
            </a:r>
            <a:r>
              <a:rPr lang="en-US" sz="1600" dirty="0">
                <a:solidFill>
                  <a:schemeClr val="tx1">
                    <a:lumMod val="95000"/>
                    <a:lumOff val="5000"/>
                  </a:schemeClr>
                </a:solidFill>
              </a:rPr>
              <a:t>, “The Culture of the Thirties,” in </a:t>
            </a:r>
            <a:r>
              <a:rPr lang="en-US" sz="1600" u="sng" dirty="0">
                <a:solidFill>
                  <a:schemeClr val="tx1">
                    <a:lumMod val="95000"/>
                    <a:lumOff val="5000"/>
                  </a:schemeClr>
                </a:solidFill>
              </a:rPr>
              <a:t>Culture as History</a:t>
            </a:r>
            <a:r>
              <a:rPr lang="en-US" sz="1600" dirty="0">
                <a:solidFill>
                  <a:schemeClr val="tx1">
                    <a:lumMod val="95000"/>
                    <a:lumOff val="5000"/>
                  </a:schemeClr>
                </a:solidFill>
              </a:rPr>
              <a:t>.  </a:t>
            </a:r>
          </a:p>
        </p:txBody>
      </p:sp>
      <p:pic>
        <p:nvPicPr>
          <p:cNvPr id="46084" name="Picture 6"/>
          <p:cNvPicPr>
            <a:picLocks noChangeAspect="1" noChangeArrowheads="1"/>
          </p:cNvPicPr>
          <p:nvPr/>
        </p:nvPicPr>
        <p:blipFill>
          <a:blip r:embed="rId2" cstate="print"/>
          <a:srcRect/>
          <a:stretch>
            <a:fillRect/>
          </a:stretch>
        </p:blipFill>
        <p:spPr bwMode="auto">
          <a:xfrm>
            <a:off x="6494463" y="457200"/>
            <a:ext cx="2497137" cy="3733800"/>
          </a:xfrm>
          <a:prstGeom prst="rect">
            <a:avLst/>
          </a:prstGeom>
          <a:noFill/>
          <a:ln w="9525">
            <a:noFill/>
            <a:miter lim="800000"/>
            <a:headEnd/>
            <a:tailEnd/>
          </a:ln>
        </p:spPr>
      </p:pic>
      <p:pic>
        <p:nvPicPr>
          <p:cNvPr id="46085" name="Picture 7"/>
          <p:cNvPicPr>
            <a:picLocks noChangeAspect="1" noChangeArrowheads="1"/>
          </p:cNvPicPr>
          <p:nvPr/>
        </p:nvPicPr>
        <p:blipFill>
          <a:blip r:embed="rId3" cstate="print"/>
          <a:srcRect/>
          <a:stretch>
            <a:fillRect/>
          </a:stretch>
        </p:blipFill>
        <p:spPr bwMode="auto">
          <a:xfrm>
            <a:off x="152400" y="2598737"/>
            <a:ext cx="2597150" cy="4030663"/>
          </a:xfrm>
          <a:prstGeom prst="rect">
            <a:avLst/>
          </a:prstGeom>
          <a:noFill/>
          <a:ln w="9525">
            <a:noFill/>
            <a:miter lim="800000"/>
            <a:headEnd/>
            <a:tailEnd/>
          </a:ln>
        </p:spPr>
      </p:pic>
      <p:sp>
        <p:nvSpPr>
          <p:cNvPr id="46086" name="TextBox 5"/>
          <p:cNvSpPr txBox="1">
            <a:spLocks noChangeArrowheads="1"/>
          </p:cNvSpPr>
          <p:nvPr/>
        </p:nvSpPr>
        <p:spPr bwMode="auto">
          <a:xfrm>
            <a:off x="6477000" y="4572000"/>
            <a:ext cx="2514600" cy="1816100"/>
          </a:xfrm>
          <a:prstGeom prst="rect">
            <a:avLst/>
          </a:prstGeom>
          <a:solidFill>
            <a:srgbClr val="00B0F0"/>
          </a:solidFill>
          <a:ln w="9525">
            <a:noFill/>
            <a:miter lim="800000"/>
            <a:headEnd/>
            <a:tailEnd/>
          </a:ln>
        </p:spPr>
        <p:txBody>
          <a:bodyPr>
            <a:spAutoFit/>
          </a:bodyPr>
          <a:lstStyle/>
          <a:p>
            <a:r>
              <a:rPr lang="en-US" sz="1600" dirty="0"/>
              <a:t>Cohen and May suggest the ways movies provided a common culture upon which working people could unit and carved out new places for multi-cultural voices in that culture.</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4"/>
          <p:cNvSpPr txBox="1">
            <a:spLocks noChangeArrowheads="1"/>
          </p:cNvSpPr>
          <p:nvPr/>
        </p:nvSpPr>
        <p:spPr bwMode="auto">
          <a:xfrm>
            <a:off x="533400" y="2743200"/>
            <a:ext cx="2971800" cy="1200329"/>
          </a:xfrm>
          <a:prstGeom prst="rect">
            <a:avLst/>
          </a:prstGeom>
          <a:solidFill>
            <a:srgbClr val="00B0F0"/>
          </a:solidFill>
          <a:ln w="9525">
            <a:noFill/>
            <a:miter lim="800000"/>
            <a:headEnd/>
            <a:tailEnd/>
          </a:ln>
        </p:spPr>
        <p:txBody>
          <a:bodyPr wrap="square">
            <a:spAutoFit/>
          </a:bodyPr>
          <a:lstStyle/>
          <a:p>
            <a:r>
              <a:rPr lang="en-US" sz="2400" dirty="0"/>
              <a:t>Socialist Realism and  “Capitalist  (or New Deal ) Realism”</a:t>
            </a:r>
          </a:p>
        </p:txBody>
      </p:sp>
      <p:pic>
        <p:nvPicPr>
          <p:cNvPr id="47107" name="Picture 5" descr="thenewdeal"/>
          <p:cNvPicPr>
            <a:picLocks noChangeAspect="1" noChangeArrowheads="1"/>
          </p:cNvPicPr>
          <p:nvPr/>
        </p:nvPicPr>
        <p:blipFill>
          <a:blip r:embed="rId2" cstate="print"/>
          <a:srcRect/>
          <a:stretch>
            <a:fillRect/>
          </a:stretch>
        </p:blipFill>
        <p:spPr bwMode="auto">
          <a:xfrm>
            <a:off x="5791200" y="3632200"/>
            <a:ext cx="3143250" cy="2974975"/>
          </a:xfrm>
          <a:prstGeom prst="rect">
            <a:avLst/>
          </a:prstGeom>
          <a:noFill/>
          <a:ln w="9525">
            <a:noFill/>
            <a:miter lim="800000"/>
            <a:headEnd/>
            <a:tailEnd/>
          </a:ln>
        </p:spPr>
      </p:pic>
      <p:pic>
        <p:nvPicPr>
          <p:cNvPr id="47108" name="Picture 6" descr="loadingoakppo"/>
          <p:cNvPicPr>
            <a:picLocks noChangeAspect="1" noChangeArrowheads="1"/>
          </p:cNvPicPr>
          <p:nvPr/>
        </p:nvPicPr>
        <p:blipFill>
          <a:blip r:embed="rId3" cstate="print"/>
          <a:srcRect/>
          <a:stretch>
            <a:fillRect/>
          </a:stretch>
        </p:blipFill>
        <p:spPr bwMode="auto">
          <a:xfrm>
            <a:off x="3810000" y="0"/>
            <a:ext cx="2270125" cy="3429000"/>
          </a:xfrm>
          <a:prstGeom prst="rect">
            <a:avLst/>
          </a:prstGeom>
          <a:noFill/>
          <a:ln w="9525">
            <a:noFill/>
            <a:miter lim="800000"/>
            <a:headEnd/>
            <a:tailEnd/>
          </a:ln>
        </p:spPr>
      </p:pic>
      <p:pic>
        <p:nvPicPr>
          <p:cNvPr id="47109" name="Picture 8" descr="stalorg"/>
          <p:cNvPicPr>
            <a:picLocks noChangeAspect="1" noChangeArrowheads="1"/>
          </p:cNvPicPr>
          <p:nvPr/>
        </p:nvPicPr>
        <p:blipFill>
          <a:blip r:embed="rId4" cstate="print"/>
          <a:srcRect/>
          <a:stretch>
            <a:fillRect/>
          </a:stretch>
        </p:blipFill>
        <p:spPr bwMode="auto">
          <a:xfrm>
            <a:off x="152400" y="152400"/>
            <a:ext cx="3429000" cy="2414588"/>
          </a:xfrm>
          <a:prstGeom prst="rect">
            <a:avLst/>
          </a:prstGeom>
          <a:noFill/>
          <a:ln w="9525">
            <a:noFill/>
            <a:miter lim="800000"/>
            <a:headEnd/>
            <a:tailEnd/>
          </a:ln>
        </p:spPr>
      </p:pic>
      <p:pic>
        <p:nvPicPr>
          <p:cNvPr id="47110" name="Picture 9" descr="staltrak"/>
          <p:cNvPicPr>
            <a:picLocks noChangeAspect="1" noChangeArrowheads="1"/>
          </p:cNvPicPr>
          <p:nvPr/>
        </p:nvPicPr>
        <p:blipFill>
          <a:blip r:embed="rId5" cstate="print"/>
          <a:srcRect/>
          <a:stretch>
            <a:fillRect/>
          </a:stretch>
        </p:blipFill>
        <p:spPr bwMode="auto">
          <a:xfrm>
            <a:off x="152400" y="4094163"/>
            <a:ext cx="3733800" cy="2447925"/>
          </a:xfrm>
          <a:prstGeom prst="rect">
            <a:avLst/>
          </a:prstGeom>
          <a:noFill/>
          <a:ln w="9525">
            <a:noFill/>
            <a:miter lim="800000"/>
            <a:headEnd/>
            <a:tailEnd/>
          </a:ln>
        </p:spPr>
      </p:pic>
      <p:pic>
        <p:nvPicPr>
          <p:cNvPr id="47111" name="Picture 10"/>
          <p:cNvPicPr>
            <a:picLocks noChangeAspect="1" noChangeArrowheads="1"/>
          </p:cNvPicPr>
          <p:nvPr/>
        </p:nvPicPr>
        <p:blipFill>
          <a:blip r:embed="rId6" cstate="print"/>
          <a:srcRect/>
          <a:stretch>
            <a:fillRect/>
          </a:stretch>
        </p:blipFill>
        <p:spPr bwMode="auto">
          <a:xfrm>
            <a:off x="4038600" y="3733800"/>
            <a:ext cx="1525588" cy="2971800"/>
          </a:xfrm>
          <a:prstGeom prst="rect">
            <a:avLst/>
          </a:prstGeom>
          <a:noFill/>
          <a:ln w="9525">
            <a:noFill/>
            <a:miter lim="800000"/>
            <a:headEnd/>
            <a:tailEnd/>
          </a:ln>
        </p:spPr>
      </p:pic>
      <p:pic>
        <p:nvPicPr>
          <p:cNvPr id="47112" name="Picture 9"/>
          <p:cNvPicPr>
            <a:picLocks noChangeAspect="1" noChangeArrowheads="1"/>
          </p:cNvPicPr>
          <p:nvPr/>
        </p:nvPicPr>
        <p:blipFill>
          <a:blip r:embed="rId7" cstate="print"/>
          <a:srcRect/>
          <a:stretch>
            <a:fillRect/>
          </a:stretch>
        </p:blipFill>
        <p:spPr bwMode="auto">
          <a:xfrm>
            <a:off x="6602413" y="76200"/>
            <a:ext cx="2236787" cy="3429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
          <p:cNvPicPr>
            <a:picLocks noChangeAspect="1" noChangeArrowheads="1"/>
          </p:cNvPicPr>
          <p:nvPr/>
        </p:nvPicPr>
        <p:blipFill>
          <a:blip r:embed="rId3" cstate="print"/>
          <a:srcRect/>
          <a:stretch>
            <a:fillRect/>
          </a:stretch>
        </p:blipFill>
        <p:spPr bwMode="auto">
          <a:xfrm>
            <a:off x="228600" y="3352800"/>
            <a:ext cx="8915400" cy="2741613"/>
          </a:xfrm>
          <a:prstGeom prst="rect">
            <a:avLst/>
          </a:prstGeom>
          <a:noFill/>
          <a:ln w="9525">
            <a:noFill/>
            <a:round/>
            <a:headEnd/>
            <a:tailEnd/>
          </a:ln>
        </p:spPr>
      </p:pic>
      <p:pic>
        <p:nvPicPr>
          <p:cNvPr id="48131" name="Picture 2"/>
          <p:cNvPicPr>
            <a:picLocks noChangeAspect="1" noChangeArrowheads="1"/>
          </p:cNvPicPr>
          <p:nvPr/>
        </p:nvPicPr>
        <p:blipFill>
          <a:blip r:embed="rId4" cstate="print">
            <a:lum bright="6000"/>
          </a:blip>
          <a:srcRect l="4320" t="3035" b="30148"/>
          <a:stretch>
            <a:fillRect/>
          </a:stretch>
        </p:blipFill>
        <p:spPr bwMode="auto">
          <a:xfrm>
            <a:off x="152400" y="0"/>
            <a:ext cx="8991600" cy="3352800"/>
          </a:xfrm>
          <a:prstGeom prst="rect">
            <a:avLst/>
          </a:prstGeom>
          <a:noFill/>
          <a:ln w="9525">
            <a:noFill/>
            <a:round/>
            <a:headEnd/>
            <a:tailEnd/>
          </a:ln>
        </p:spPr>
      </p:pic>
      <p:sp>
        <p:nvSpPr>
          <p:cNvPr id="48132" name="Text Box 3"/>
          <p:cNvSpPr txBox="1">
            <a:spLocks noChangeArrowheads="1"/>
          </p:cNvSpPr>
          <p:nvPr/>
        </p:nvSpPr>
        <p:spPr bwMode="auto">
          <a:xfrm>
            <a:off x="517525" y="6019800"/>
            <a:ext cx="8626475" cy="642938"/>
          </a:xfrm>
          <a:prstGeom prst="rect">
            <a:avLst/>
          </a:prstGeom>
          <a:noFill/>
          <a:ln w="9525">
            <a:noFill/>
            <a:round/>
            <a:headEnd/>
            <a:tailEnd/>
          </a:ln>
        </p:spPr>
        <p:txBody>
          <a:bodyPr lIns="90000" tIns="46800" rIns="90000" bIns="46800">
            <a:spAutoFit/>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solidFill>
                  <a:srgbClr val="FFFFFF"/>
                </a:solidFill>
              </a:rPr>
              <a:t>William Gropper, cartoonist for the left-wing </a:t>
            </a:r>
            <a:r>
              <a:rPr lang="en-US" u="sng">
                <a:solidFill>
                  <a:srgbClr val="FFFFFF"/>
                </a:solidFill>
              </a:rPr>
              <a:t>New Masses</a:t>
            </a:r>
            <a:r>
              <a:rPr lang="en-US">
                <a:solidFill>
                  <a:srgbClr val="FFFFFF"/>
                </a:solidFill>
              </a:rPr>
              <a:t>, did the top mural for the Department of Interior Building</a:t>
            </a:r>
          </a:p>
        </p:txBody>
      </p:sp>
      <p:sp>
        <p:nvSpPr>
          <p:cNvPr id="48133" name="Text Box 4"/>
          <p:cNvSpPr txBox="1">
            <a:spLocks noChangeArrowheads="1"/>
          </p:cNvSpPr>
          <p:nvPr/>
        </p:nvSpPr>
        <p:spPr bwMode="auto">
          <a:xfrm>
            <a:off x="5013325" y="381000"/>
            <a:ext cx="3165475" cy="703263"/>
          </a:xfrm>
          <a:prstGeom prst="rect">
            <a:avLst/>
          </a:prstGeom>
          <a:noFill/>
          <a:ln w="9525">
            <a:noFill/>
            <a:round/>
            <a:headEnd/>
            <a:tailEnd/>
          </a:ln>
        </p:spPr>
        <p:txBody>
          <a:bodyPr wrap="none" lIns="90000" tIns="46800" rIns="90000" bIns="46800">
            <a:spAutoFit/>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000" b="1">
                <a:solidFill>
                  <a:srgbClr val="FFFFFF"/>
                </a:solidFill>
              </a:rPr>
              <a:t>THE POPULAR FRONT </a:t>
            </a:r>
          </a:p>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000" b="1">
                <a:solidFill>
                  <a:srgbClr val="FFFFFF"/>
                </a:solidFill>
              </a:rPr>
              <a:t>        AGAINST FACSISM</a:t>
            </a:r>
            <a:r>
              <a:rPr lang="en-US">
                <a:solidFill>
                  <a:srgbClr val="FFFFFF"/>
                </a:solidFill>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https://encrypted-tbn2.google.com/images?q=tbn:ANd9GcQbckRPOnoZld3L9A6XIAoc0NiyR9x-jkK2rl7lP1SsYNpLemm_"/>
          <p:cNvPicPr>
            <a:picLocks noChangeAspect="1" noChangeArrowheads="1"/>
          </p:cNvPicPr>
          <p:nvPr/>
        </p:nvPicPr>
        <p:blipFill>
          <a:blip r:embed="rId2" cstate="print"/>
          <a:srcRect/>
          <a:stretch>
            <a:fillRect/>
          </a:stretch>
        </p:blipFill>
        <p:spPr bwMode="auto">
          <a:xfrm>
            <a:off x="0" y="0"/>
            <a:ext cx="4859338" cy="3124200"/>
          </a:xfrm>
          <a:prstGeom prst="rect">
            <a:avLst/>
          </a:prstGeom>
          <a:noFill/>
          <a:ln w="9525">
            <a:noFill/>
            <a:miter lim="800000"/>
            <a:headEnd/>
            <a:tailEnd/>
          </a:ln>
        </p:spPr>
      </p:pic>
      <p:pic>
        <p:nvPicPr>
          <p:cNvPr id="49155" name="Picture 4" descr="https://encrypted-tbn0.google.com/images?q=tbn:ANd9GcR4QaH8vv_smngk-Q3HiHQ6dvZqOHJU5b2ZflRZ0dPp53g6EoZXwg"/>
          <p:cNvPicPr>
            <a:picLocks noChangeAspect="1" noChangeArrowheads="1"/>
          </p:cNvPicPr>
          <p:nvPr/>
        </p:nvPicPr>
        <p:blipFill>
          <a:blip r:embed="rId3" cstate="print"/>
          <a:srcRect/>
          <a:stretch>
            <a:fillRect/>
          </a:stretch>
        </p:blipFill>
        <p:spPr bwMode="auto">
          <a:xfrm>
            <a:off x="4114800" y="5137150"/>
            <a:ext cx="5029200" cy="1720850"/>
          </a:xfrm>
          <a:prstGeom prst="rect">
            <a:avLst/>
          </a:prstGeom>
          <a:noFill/>
          <a:ln w="9525">
            <a:noFill/>
            <a:miter lim="800000"/>
            <a:headEnd/>
            <a:tailEnd/>
          </a:ln>
        </p:spPr>
      </p:pic>
      <p:pic>
        <p:nvPicPr>
          <p:cNvPr id="49156" name="Picture 6" descr="https://encrypted-tbn3.google.com/images?q=tbn:ANd9GcT577YIo_JTRg-7_lLpZHjxcfApc8F2k2KiDt0uK_zpVKjW5O7s"/>
          <p:cNvPicPr>
            <a:picLocks noChangeAspect="1" noChangeArrowheads="1"/>
          </p:cNvPicPr>
          <p:nvPr/>
        </p:nvPicPr>
        <p:blipFill>
          <a:blip r:embed="rId4" cstate="print"/>
          <a:srcRect/>
          <a:stretch>
            <a:fillRect/>
          </a:stretch>
        </p:blipFill>
        <p:spPr bwMode="auto">
          <a:xfrm>
            <a:off x="0" y="4164013"/>
            <a:ext cx="4191000" cy="2693987"/>
          </a:xfrm>
          <a:prstGeom prst="rect">
            <a:avLst/>
          </a:prstGeom>
          <a:noFill/>
          <a:ln w="9525">
            <a:noFill/>
            <a:miter lim="800000"/>
            <a:headEnd/>
            <a:tailEnd/>
          </a:ln>
        </p:spPr>
      </p:pic>
      <p:pic>
        <p:nvPicPr>
          <p:cNvPr id="49157" name="Picture 8" descr="https://encrypted-tbn1.google.com/images?q=tbn:ANd9GcRzDD3Wd3lcJWjEtYh_vwZwgGlSvknOYIbH38nPmsdNpU_xktrgkg"/>
          <p:cNvPicPr>
            <a:picLocks noChangeAspect="1" noChangeArrowheads="1"/>
          </p:cNvPicPr>
          <p:nvPr/>
        </p:nvPicPr>
        <p:blipFill>
          <a:blip r:embed="rId5" cstate="print"/>
          <a:srcRect/>
          <a:stretch>
            <a:fillRect/>
          </a:stretch>
        </p:blipFill>
        <p:spPr bwMode="auto">
          <a:xfrm>
            <a:off x="6248400" y="3048000"/>
            <a:ext cx="2895600" cy="2068513"/>
          </a:xfrm>
          <a:prstGeom prst="rect">
            <a:avLst/>
          </a:prstGeom>
          <a:noFill/>
          <a:ln w="9525">
            <a:noFill/>
            <a:miter lim="800000"/>
            <a:headEnd/>
            <a:tailEnd/>
          </a:ln>
        </p:spPr>
      </p:pic>
      <p:pic>
        <p:nvPicPr>
          <p:cNvPr id="49158" name="Picture 10" descr="https://encrypted-tbn1.google.com/images?q=tbn:ANd9GcRpihWvF5E_QBZ-DC80G0pUeFPeMFD2O4k8gDNhBMJGZwOsqBHD8A"/>
          <p:cNvPicPr>
            <a:picLocks noChangeAspect="1" noChangeArrowheads="1"/>
          </p:cNvPicPr>
          <p:nvPr/>
        </p:nvPicPr>
        <p:blipFill>
          <a:blip r:embed="rId6" cstate="print"/>
          <a:srcRect/>
          <a:stretch>
            <a:fillRect/>
          </a:stretch>
        </p:blipFill>
        <p:spPr bwMode="auto">
          <a:xfrm>
            <a:off x="4892675" y="0"/>
            <a:ext cx="4251325" cy="3048000"/>
          </a:xfrm>
          <a:prstGeom prst="rect">
            <a:avLst/>
          </a:prstGeom>
          <a:noFill/>
          <a:ln w="9525">
            <a:noFill/>
            <a:miter lim="800000"/>
            <a:headEnd/>
            <a:tailEnd/>
          </a:ln>
        </p:spPr>
      </p:pic>
      <p:pic>
        <p:nvPicPr>
          <p:cNvPr id="49159" name="Picture 12" descr="https://encrypted-tbn3.google.com/images?q=tbn:ANd9GcRFiBxGGc8xb_kwNkZenliwXLbPEa33sMwHL1YVc-DzcFkKONo8GA"/>
          <p:cNvPicPr>
            <a:picLocks noChangeAspect="1" noChangeArrowheads="1"/>
          </p:cNvPicPr>
          <p:nvPr/>
        </p:nvPicPr>
        <p:blipFill>
          <a:blip r:embed="rId7" cstate="print"/>
          <a:srcRect b="9357"/>
          <a:stretch>
            <a:fillRect/>
          </a:stretch>
        </p:blipFill>
        <p:spPr bwMode="auto">
          <a:xfrm>
            <a:off x="3048000" y="2890838"/>
            <a:ext cx="3333750" cy="2214562"/>
          </a:xfrm>
          <a:prstGeom prst="rect">
            <a:avLst/>
          </a:prstGeom>
          <a:noFill/>
          <a:ln w="9525">
            <a:noFill/>
            <a:miter lim="800000"/>
            <a:headEnd/>
            <a:tailEnd/>
          </a:ln>
        </p:spPr>
      </p:pic>
      <p:pic>
        <p:nvPicPr>
          <p:cNvPr id="49160" name="Picture 14" descr="https://encrypted-tbn0.google.com/images?q=tbn:ANd9GcQCeXSVhZnQ8jHE8RAjF8ko6mw6mSab3KdxRj89MA-V7JFcE67x"/>
          <p:cNvPicPr>
            <a:picLocks noChangeAspect="1" noChangeArrowheads="1"/>
          </p:cNvPicPr>
          <p:nvPr/>
        </p:nvPicPr>
        <p:blipFill>
          <a:blip r:embed="rId8" cstate="print"/>
          <a:srcRect/>
          <a:stretch>
            <a:fillRect/>
          </a:stretch>
        </p:blipFill>
        <p:spPr bwMode="auto">
          <a:xfrm>
            <a:off x="0" y="2743200"/>
            <a:ext cx="3341688" cy="1676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228600" y="228600"/>
            <a:ext cx="8686800" cy="830262"/>
          </a:xfrm>
          <a:prstGeom prst="rect">
            <a:avLst/>
          </a:prstGeom>
          <a:solidFill>
            <a:srgbClr val="00B0F0"/>
          </a:solidFill>
          <a:ln w="9525">
            <a:noFill/>
            <a:miter lim="800000"/>
            <a:headEnd/>
            <a:tailEnd/>
          </a:ln>
        </p:spPr>
        <p:txBody>
          <a:bodyPr>
            <a:spAutoFit/>
          </a:bodyPr>
          <a:lstStyle/>
          <a:p>
            <a:r>
              <a:rPr lang="en-US" sz="2400" dirty="0"/>
              <a:t>The Politics of Image-Making at its best? Consider  Hitchcock’s </a:t>
            </a:r>
            <a:r>
              <a:rPr lang="en-US" sz="2400" u="sng" dirty="0"/>
              <a:t>Saboteur</a:t>
            </a:r>
            <a:r>
              <a:rPr lang="en-US" sz="2400" dirty="0"/>
              <a:t> (1942) and </a:t>
            </a:r>
            <a:r>
              <a:rPr lang="en-US" sz="2400" u="sng" dirty="0"/>
              <a:t>Lifeboat</a:t>
            </a:r>
            <a:r>
              <a:rPr lang="en-US" sz="2400" dirty="0"/>
              <a:t> (1944)</a:t>
            </a:r>
            <a:endParaRPr lang="en-US" sz="2400" u="sng" dirty="0"/>
          </a:p>
        </p:txBody>
      </p:sp>
      <p:pic>
        <p:nvPicPr>
          <p:cNvPr id="50179" name="Picture 3" descr="LIFEBOA1"/>
          <p:cNvPicPr>
            <a:picLocks noChangeAspect="1" noChangeArrowheads="1"/>
          </p:cNvPicPr>
          <p:nvPr/>
        </p:nvPicPr>
        <p:blipFill>
          <a:blip r:embed="rId2" cstate="print"/>
          <a:srcRect/>
          <a:stretch>
            <a:fillRect/>
          </a:stretch>
        </p:blipFill>
        <p:spPr bwMode="auto">
          <a:xfrm>
            <a:off x="4267200" y="1114425"/>
            <a:ext cx="3810000" cy="5576888"/>
          </a:xfrm>
          <a:prstGeom prst="rect">
            <a:avLst/>
          </a:prstGeom>
          <a:noFill/>
          <a:ln w="9525">
            <a:noFill/>
            <a:miter lim="800000"/>
            <a:headEnd/>
            <a:tailEnd/>
          </a:ln>
        </p:spPr>
      </p:pic>
      <p:pic>
        <p:nvPicPr>
          <p:cNvPr id="50180" name="Picture 5" descr="SABOTE2"/>
          <p:cNvPicPr>
            <a:picLocks noChangeAspect="1" noChangeArrowheads="1"/>
          </p:cNvPicPr>
          <p:nvPr/>
        </p:nvPicPr>
        <p:blipFill>
          <a:blip r:embed="rId3" cstate="print"/>
          <a:srcRect/>
          <a:stretch>
            <a:fillRect/>
          </a:stretch>
        </p:blipFill>
        <p:spPr bwMode="auto">
          <a:xfrm>
            <a:off x="533400" y="1219200"/>
            <a:ext cx="2835275" cy="5486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p:cNvPicPr>
            <a:picLocks noChangeAspect="1" noChangeArrowheads="1"/>
          </p:cNvPicPr>
          <p:nvPr/>
        </p:nvPicPr>
        <p:blipFill>
          <a:blip r:embed="rId3" cstate="print">
            <a:lum bright="10000"/>
          </a:blip>
          <a:srcRect/>
          <a:stretch>
            <a:fillRect/>
          </a:stretch>
        </p:blipFill>
        <p:spPr bwMode="auto">
          <a:xfrm>
            <a:off x="2895600" y="304800"/>
            <a:ext cx="3581400" cy="2878138"/>
          </a:xfrm>
          <a:prstGeom prst="rect">
            <a:avLst/>
          </a:prstGeom>
          <a:noFill/>
          <a:ln w="38160">
            <a:solidFill>
              <a:srgbClr val="00B0F0"/>
            </a:solidFill>
            <a:miter lim="800000"/>
            <a:headEnd/>
            <a:tailEnd/>
          </a:ln>
        </p:spPr>
      </p:pic>
      <p:pic>
        <p:nvPicPr>
          <p:cNvPr id="51203" name="Picture 2"/>
          <p:cNvPicPr>
            <a:picLocks noChangeAspect="1" noChangeArrowheads="1"/>
          </p:cNvPicPr>
          <p:nvPr/>
        </p:nvPicPr>
        <p:blipFill>
          <a:blip r:embed="rId4" cstate="print"/>
          <a:srcRect/>
          <a:stretch>
            <a:fillRect/>
          </a:stretch>
        </p:blipFill>
        <p:spPr bwMode="auto">
          <a:xfrm>
            <a:off x="228600" y="130175"/>
            <a:ext cx="2514600" cy="3679825"/>
          </a:xfrm>
          <a:prstGeom prst="rect">
            <a:avLst/>
          </a:prstGeom>
          <a:noFill/>
          <a:ln w="9525">
            <a:noFill/>
            <a:round/>
            <a:headEnd/>
            <a:tailEnd/>
          </a:ln>
        </p:spPr>
      </p:pic>
      <p:sp>
        <p:nvSpPr>
          <p:cNvPr id="51204" name="Text Box 3"/>
          <p:cNvSpPr txBox="1">
            <a:spLocks noChangeArrowheads="1"/>
          </p:cNvSpPr>
          <p:nvPr/>
        </p:nvSpPr>
        <p:spPr bwMode="auto">
          <a:xfrm>
            <a:off x="6705600" y="152400"/>
            <a:ext cx="2209800" cy="2289175"/>
          </a:xfrm>
          <a:prstGeom prst="rect">
            <a:avLst/>
          </a:prstGeom>
          <a:solidFill>
            <a:srgbClr val="00B0F0"/>
          </a:solidFill>
          <a:ln w="9525">
            <a:noFill/>
            <a:round/>
            <a:headEnd/>
            <a:tailEnd/>
          </a:ln>
        </p:spPr>
        <p:txBody>
          <a:bodyPr lIns="90000" tIns="46800" rIns="90000" bIns="46800">
            <a:spAutoFit/>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a:solidFill>
                  <a:srgbClr val="FFFF00"/>
                </a:solidFill>
                <a:latin typeface="Arial Black" pitchFamily="34" charset="0"/>
              </a:rPr>
              <a:t>Hitch enlists in the Popular Front Against Fascism</a:t>
            </a:r>
          </a:p>
        </p:txBody>
      </p:sp>
      <p:pic>
        <p:nvPicPr>
          <p:cNvPr id="51205" name="Picture 4"/>
          <p:cNvPicPr>
            <a:picLocks noChangeAspect="1" noChangeArrowheads="1"/>
          </p:cNvPicPr>
          <p:nvPr/>
        </p:nvPicPr>
        <p:blipFill>
          <a:blip r:embed="rId5" cstate="print"/>
          <a:srcRect/>
          <a:stretch>
            <a:fillRect/>
          </a:stretch>
        </p:blipFill>
        <p:spPr bwMode="auto">
          <a:xfrm>
            <a:off x="6705600" y="3124200"/>
            <a:ext cx="2286000" cy="3562350"/>
          </a:xfrm>
          <a:prstGeom prst="rect">
            <a:avLst/>
          </a:prstGeom>
          <a:noFill/>
          <a:ln w="9525">
            <a:noFill/>
            <a:round/>
            <a:headEnd/>
            <a:tailEnd/>
          </a:ln>
        </p:spPr>
      </p:pic>
      <p:pic>
        <p:nvPicPr>
          <p:cNvPr id="51206" name="Picture 5"/>
          <p:cNvPicPr>
            <a:picLocks noChangeAspect="1" noChangeArrowheads="1"/>
          </p:cNvPicPr>
          <p:nvPr/>
        </p:nvPicPr>
        <p:blipFill>
          <a:blip r:embed="rId6" cstate="print">
            <a:lum bright="20000"/>
          </a:blip>
          <a:srcRect/>
          <a:stretch>
            <a:fillRect/>
          </a:stretch>
        </p:blipFill>
        <p:spPr bwMode="auto">
          <a:xfrm>
            <a:off x="381000" y="3962400"/>
            <a:ext cx="4114800" cy="2743200"/>
          </a:xfrm>
          <a:prstGeom prst="rect">
            <a:avLst/>
          </a:prstGeom>
          <a:noFill/>
          <a:ln w="38160">
            <a:solidFill>
              <a:srgbClr val="FFFF00"/>
            </a:solidFill>
            <a:miter lim="800000"/>
            <a:headEnd/>
            <a:tailEnd/>
          </a:ln>
        </p:spPr>
      </p:pic>
      <p:sp>
        <p:nvSpPr>
          <p:cNvPr id="51207" name="Text Box 6"/>
          <p:cNvSpPr txBox="1">
            <a:spLocks noChangeArrowheads="1"/>
          </p:cNvSpPr>
          <p:nvPr/>
        </p:nvSpPr>
        <p:spPr bwMode="auto">
          <a:xfrm>
            <a:off x="6945313" y="2667000"/>
            <a:ext cx="1714500" cy="368300"/>
          </a:xfrm>
          <a:prstGeom prst="rect">
            <a:avLst/>
          </a:prstGeom>
          <a:noFill/>
          <a:ln w="9525">
            <a:noFill/>
            <a:round/>
            <a:headEnd/>
            <a:tailEnd/>
          </a:ln>
        </p:spPr>
        <p:txBody>
          <a:bodyPr wrap="none" lIns="90000" tIns="46800" rIns="90000" bIns="46800">
            <a:spAutoFit/>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u="sng">
                <a:solidFill>
                  <a:srgbClr val="FFFFFF"/>
                </a:solidFill>
              </a:rPr>
              <a:t>Lifeboat</a:t>
            </a:r>
            <a:r>
              <a:rPr lang="en-US">
                <a:solidFill>
                  <a:srgbClr val="FFFFFF"/>
                </a:solidFill>
              </a:rPr>
              <a:t> (1944)</a:t>
            </a:r>
          </a:p>
        </p:txBody>
      </p:sp>
      <p:sp>
        <p:nvSpPr>
          <p:cNvPr id="51208" name="Text Box 7"/>
          <p:cNvSpPr txBox="1">
            <a:spLocks noChangeArrowheads="1"/>
          </p:cNvSpPr>
          <p:nvPr/>
        </p:nvSpPr>
        <p:spPr bwMode="auto">
          <a:xfrm>
            <a:off x="4724400" y="4038600"/>
            <a:ext cx="1676400" cy="368300"/>
          </a:xfrm>
          <a:prstGeom prst="rect">
            <a:avLst/>
          </a:prstGeom>
          <a:noFill/>
          <a:ln w="9525">
            <a:noFill/>
            <a:round/>
            <a:headEnd/>
            <a:tailEnd/>
          </a:ln>
        </p:spPr>
        <p:txBody>
          <a:bodyPr wrap="none" lIns="90000" tIns="46800" rIns="90000" bIns="46800">
            <a:spAutoFit/>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u="sng">
                <a:solidFill>
                  <a:srgbClr val="FFFFFF"/>
                </a:solidFill>
              </a:rPr>
              <a:t>Saboteur</a:t>
            </a:r>
            <a:r>
              <a:rPr lang="en-US">
                <a:solidFill>
                  <a:srgbClr val="FFFFFF"/>
                </a:solidFill>
              </a:rPr>
              <a:t> 1942</a:t>
            </a:r>
          </a:p>
        </p:txBody>
      </p:sp>
      <p:sp>
        <p:nvSpPr>
          <p:cNvPr id="51209" name="TextBox 8"/>
          <p:cNvSpPr txBox="1">
            <a:spLocks noChangeArrowheads="1"/>
          </p:cNvSpPr>
          <p:nvPr/>
        </p:nvSpPr>
        <p:spPr bwMode="auto">
          <a:xfrm>
            <a:off x="4800600" y="4919663"/>
            <a:ext cx="1752600" cy="1323975"/>
          </a:xfrm>
          <a:prstGeom prst="rect">
            <a:avLst/>
          </a:prstGeom>
          <a:solidFill>
            <a:srgbClr val="FFFFCC"/>
          </a:solidFill>
          <a:ln w="9525">
            <a:noFill/>
            <a:miter lim="800000"/>
            <a:headEnd/>
            <a:tailEnd/>
          </a:ln>
        </p:spPr>
        <p:txBody>
          <a:bodyPr>
            <a:spAutoFit/>
          </a:bodyPr>
          <a:lstStyle/>
          <a:p>
            <a:r>
              <a:rPr lang="en-US" sz="2000" b="1" i="1" dirty="0"/>
              <a:t>Manipulating emotions or demanding ratiocination?</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665</TotalTime>
  <Words>1429</Words>
  <Application>Microsoft Office PowerPoint</Application>
  <PresentationFormat>On-screen Show (4:3)</PresentationFormat>
  <Paragraphs>55</Paragraphs>
  <Slides>25</Slides>
  <Notes>2</Notes>
  <HiddenSlides>1</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John D. Fairfield</dc:creator>
  <cp:lastModifiedBy>John D. Fairfield</cp:lastModifiedBy>
  <cp:revision>71</cp:revision>
  <dcterms:created xsi:type="dcterms:W3CDTF">2012-06-29T17:00:36Z</dcterms:created>
  <dcterms:modified xsi:type="dcterms:W3CDTF">2014-07-03T15:05:52Z</dcterms:modified>
</cp:coreProperties>
</file>