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3"/>
  </p:notesMasterIdLst>
  <p:sldIdLst>
    <p:sldId id="405" r:id="rId2"/>
    <p:sldId id="269" r:id="rId3"/>
    <p:sldId id="272" r:id="rId4"/>
    <p:sldId id="372" r:id="rId5"/>
    <p:sldId id="409" r:id="rId6"/>
    <p:sldId id="410" r:id="rId7"/>
    <p:sldId id="411" r:id="rId8"/>
    <p:sldId id="412" r:id="rId9"/>
    <p:sldId id="413" r:id="rId10"/>
    <p:sldId id="414" r:id="rId11"/>
    <p:sldId id="415" r:id="rId12"/>
    <p:sldId id="416" r:id="rId13"/>
    <p:sldId id="417" r:id="rId14"/>
    <p:sldId id="418" r:id="rId15"/>
    <p:sldId id="419" r:id="rId16"/>
    <p:sldId id="420" r:id="rId17"/>
    <p:sldId id="422" r:id="rId18"/>
    <p:sldId id="423" r:id="rId19"/>
    <p:sldId id="424" r:id="rId20"/>
    <p:sldId id="425" r:id="rId21"/>
    <p:sldId id="426" r:id="rId22"/>
    <p:sldId id="427" r:id="rId23"/>
    <p:sldId id="428" r:id="rId24"/>
    <p:sldId id="429" r:id="rId25"/>
    <p:sldId id="430" r:id="rId26"/>
    <p:sldId id="431" r:id="rId27"/>
    <p:sldId id="421" r:id="rId28"/>
    <p:sldId id="432" r:id="rId29"/>
    <p:sldId id="433" r:id="rId30"/>
    <p:sldId id="408" r:id="rId31"/>
    <p:sldId id="268" r:id="rId32"/>
    <p:sldId id="434" r:id="rId33"/>
    <p:sldId id="435" r:id="rId34"/>
    <p:sldId id="436" r:id="rId35"/>
    <p:sldId id="437" r:id="rId36"/>
    <p:sldId id="438" r:id="rId37"/>
    <p:sldId id="398" r:id="rId38"/>
    <p:sldId id="399" r:id="rId39"/>
    <p:sldId id="439" r:id="rId40"/>
    <p:sldId id="440" r:id="rId41"/>
    <p:sldId id="458" r:id="rId42"/>
    <p:sldId id="459" r:id="rId43"/>
    <p:sldId id="460" r:id="rId44"/>
    <p:sldId id="461" r:id="rId45"/>
    <p:sldId id="441" r:id="rId46"/>
    <p:sldId id="442" r:id="rId47"/>
    <p:sldId id="443" r:id="rId48"/>
    <p:sldId id="444" r:id="rId49"/>
    <p:sldId id="445" r:id="rId50"/>
    <p:sldId id="446" r:id="rId51"/>
    <p:sldId id="455" r:id="rId52"/>
    <p:sldId id="456" r:id="rId53"/>
    <p:sldId id="450" r:id="rId54"/>
    <p:sldId id="447" r:id="rId55"/>
    <p:sldId id="448" r:id="rId56"/>
    <p:sldId id="449" r:id="rId57"/>
    <p:sldId id="462" r:id="rId58"/>
    <p:sldId id="463" r:id="rId59"/>
    <p:sldId id="457" r:id="rId60"/>
    <p:sldId id="296" r:id="rId61"/>
    <p:sldId id="303" r:id="rId62"/>
    <p:sldId id="304" r:id="rId63"/>
    <p:sldId id="305" r:id="rId64"/>
    <p:sldId id="308" r:id="rId65"/>
    <p:sldId id="306" r:id="rId66"/>
    <p:sldId id="307" r:id="rId67"/>
    <p:sldId id="297" r:id="rId68"/>
    <p:sldId id="406" r:id="rId69"/>
    <p:sldId id="407" r:id="rId70"/>
    <p:sldId id="298" r:id="rId71"/>
    <p:sldId id="401" r:id="rId72"/>
    <p:sldId id="400" r:id="rId73"/>
    <p:sldId id="385" r:id="rId74"/>
    <p:sldId id="302" r:id="rId75"/>
    <p:sldId id="386" r:id="rId76"/>
    <p:sldId id="389" r:id="rId77"/>
    <p:sldId id="387" r:id="rId78"/>
    <p:sldId id="388" r:id="rId79"/>
    <p:sldId id="341" r:id="rId80"/>
    <p:sldId id="342" r:id="rId81"/>
    <p:sldId id="343" r:id="rId82"/>
    <p:sldId id="344" r:id="rId83"/>
    <p:sldId id="345" r:id="rId84"/>
    <p:sldId id="346" r:id="rId85"/>
    <p:sldId id="347" r:id="rId86"/>
    <p:sldId id="348" r:id="rId87"/>
    <p:sldId id="350" r:id="rId88"/>
    <p:sldId id="349" r:id="rId89"/>
    <p:sldId id="353" r:id="rId90"/>
    <p:sldId id="351" r:id="rId91"/>
    <p:sldId id="354" r:id="rId92"/>
    <p:sldId id="355" r:id="rId93"/>
    <p:sldId id="356" r:id="rId94"/>
    <p:sldId id="357" r:id="rId95"/>
    <p:sldId id="358" r:id="rId96"/>
    <p:sldId id="359" r:id="rId97"/>
    <p:sldId id="360" r:id="rId98"/>
    <p:sldId id="361" r:id="rId99"/>
    <p:sldId id="362" r:id="rId100"/>
    <p:sldId id="363" r:id="rId101"/>
    <p:sldId id="340" r:id="rId102"/>
    <p:sldId id="364" r:id="rId103"/>
    <p:sldId id="365" r:id="rId104"/>
    <p:sldId id="366" r:id="rId105"/>
    <p:sldId id="309" r:id="rId106"/>
    <p:sldId id="310" r:id="rId107"/>
    <p:sldId id="300" r:id="rId108"/>
    <p:sldId id="371" r:id="rId109"/>
    <p:sldId id="368" r:id="rId110"/>
    <p:sldId id="367" r:id="rId111"/>
    <p:sldId id="299" r:id="rId112"/>
    <p:sldId id="370" r:id="rId113"/>
    <p:sldId id="369" r:id="rId114"/>
    <p:sldId id="312" r:id="rId115"/>
    <p:sldId id="301" r:id="rId116"/>
    <p:sldId id="261" r:id="rId117"/>
    <p:sldId id="320" r:id="rId118"/>
    <p:sldId id="337" r:id="rId119"/>
    <p:sldId id="392" r:id="rId120"/>
    <p:sldId id="256" r:id="rId121"/>
    <p:sldId id="263" r:id="rId122"/>
    <p:sldId id="323" r:id="rId123"/>
    <p:sldId id="324" r:id="rId124"/>
    <p:sldId id="325" r:id="rId125"/>
    <p:sldId id="326" r:id="rId126"/>
    <p:sldId id="327" r:id="rId127"/>
    <p:sldId id="328" r:id="rId128"/>
    <p:sldId id="329" r:id="rId129"/>
    <p:sldId id="330" r:id="rId130"/>
    <p:sldId id="280" r:id="rId131"/>
    <p:sldId id="266" r:id="rId1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1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0428A-D881-483F-B5B2-7E59F40FB927}" type="datetimeFigureOut">
              <a:rPr lang="en-US" smtClean="0"/>
              <a:pPr/>
              <a:t>4/10/2023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D6E15-FE93-4B47-82AD-4812CDA00C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0D6E15-FE93-4B47-82AD-4812CDA00CC9}" type="slidenum">
              <a:rPr lang="en-US" smtClean="0"/>
              <a:pPr/>
              <a:t>106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2143125" y="693965"/>
            <a:ext cx="2571750" cy="3429000"/>
          </a:xfrm>
          <a:prstGeom prst="rect">
            <a:avLst/>
          </a:prstGeom>
          <a:solidFill>
            <a:srgbClr val="FFFFFF"/>
          </a:solidFill>
          <a:ln w="9525">
            <a:solidFill>
              <a:srgbClr val="000000"/>
            </a:solidFill>
            <a:miter lim="800000"/>
            <a:headEnd/>
            <a:tailEnd/>
          </a:ln>
        </p:spPr>
        <p:txBody>
          <a:bodyPr wrap="none" lIns="86493" tIns="43247" rIns="86493" bIns="43247" anchor="ctr"/>
          <a:lstStyle/>
          <a:p>
            <a:endParaRPr lang="en-US"/>
          </a:p>
        </p:txBody>
      </p:sp>
      <p:sp>
        <p:nvSpPr>
          <p:cNvPr id="103427" name="Rectangle 2"/>
          <p:cNvSpPr txBox="1">
            <a:spLocks noGrp="1" noChangeArrowheads="1"/>
          </p:cNvSpPr>
          <p:nvPr>
            <p:ph type="body"/>
          </p:nvPr>
        </p:nvSpPr>
        <p:spPr>
          <a:xfrm>
            <a:off x="686099" y="4343704"/>
            <a:ext cx="5484316" cy="4113892"/>
          </a:xfrm>
          <a:noFill/>
          <a:ln/>
        </p:spPr>
        <p:txBody>
          <a:bodyPr wrap="none" anchor="ctr"/>
          <a:lstStyle/>
          <a:p>
            <a:endParaRPr lang="en-US">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0D6E15-FE93-4B47-82AD-4812CDA00CC9}" type="slidenum">
              <a:rPr lang="en-US" smtClean="0"/>
              <a:pPr/>
              <a:t>131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97C4BA-19CB-44C9-A2CD-B406DB6E7C7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7C4BA-19CB-44C9-A2CD-B406DB6E7C7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7C4BA-19CB-44C9-A2CD-B406DB6E7C7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97C4BA-19CB-44C9-A2CD-B406DB6E7C7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97C4BA-19CB-44C9-A2CD-B406DB6E7C7F}"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97C4BA-19CB-44C9-A2CD-B406DB6E7C7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97C4BA-19CB-44C9-A2CD-B406DB6E7C7F}"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97C4BA-19CB-44C9-A2CD-B406DB6E7C7F}"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7C4BA-19CB-44C9-A2CD-B406DB6E7C7F}"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97C4BA-19CB-44C9-A2CD-B406DB6E7C7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97C4BA-19CB-44C9-A2CD-B406DB6E7C7F}"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D91A30-9657-4F06-A49E-70BDF1B29E7D}"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7C4BA-19CB-44C9-A2CD-B406DB6E7C7F}" type="datetimeFigureOut">
              <a:rPr lang="en-US" smtClean="0"/>
              <a:pPr/>
              <a:t>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91A30-9657-4F06-A49E-70BDF1B29E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hyperlink" Target="https://www.youtube.com/watch?v=30CC99gQpnU" TargetMode="External"/><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hyperlink" Target="http://www.youtube.com/watch?v=yogMuKduGhc"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hyperlink" Target="http://www.tcm.com/mediaroom/video/409934/Murder-My-Sweet-Movie-Clip-You-re-A-Private-Eye.html" TargetMode="External"/><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198.jpeg"/><Relationship Id="rId1" Type="http://schemas.openxmlformats.org/officeDocument/2006/relationships/slideLayout" Target="../slideLayouts/slideLayout7.xml"/><Relationship Id="rId4" Type="http://schemas.openxmlformats.org/officeDocument/2006/relationships/image" Target="../media/image25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youtube.com/watch?v=pF87-4teb-c"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73.jpeg"/><Relationship Id="rId5" Type="http://schemas.openxmlformats.org/officeDocument/2006/relationships/image" Target="../media/image72.jpeg"/><Relationship Id="rId4" Type="http://schemas.openxmlformats.org/officeDocument/2006/relationships/image" Target="../media/image272.jpeg"/></Relationships>
</file>

<file path=ppt/slides/_rels/slide1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1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7.jpeg"/><Relationship Id="rId9" Type="http://schemas.openxmlformats.org/officeDocument/2006/relationships/image" Target="../media/image95.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hyperlink" Target="http://www.youtube.com/watch?v=Jqc50ySFqIs" TargetMode="External"/><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hyperlink" Target="http://www.tcm.com/mediaroom/video/349098/Act-Of-Violence-Movie-Clip-No-Place-To-Go.html" TargetMode="External"/><Relationship Id="rId5" Type="http://schemas.openxmlformats.org/officeDocument/2006/relationships/image" Target="../media/image202.jpeg"/><Relationship Id="rId4" Type="http://schemas.openxmlformats.org/officeDocument/2006/relationships/image" Target="../media/image201.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hyperlink" Target="http://www.youtube.com/watch?v=IQoXV6oCzsQ"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80.jpeg"/><Relationship Id="rId7" Type="http://schemas.openxmlformats.org/officeDocument/2006/relationships/image" Target="../media/image284.jpeg"/><Relationship Id="rId2" Type="http://schemas.openxmlformats.org/officeDocument/2006/relationships/image" Target="../media/image279.jpeg"/><Relationship Id="rId1" Type="http://schemas.openxmlformats.org/officeDocument/2006/relationships/slideLayout" Target="../slideLayouts/slideLayout7.xml"/><Relationship Id="rId6" Type="http://schemas.openxmlformats.org/officeDocument/2006/relationships/image" Target="../media/image283.jpeg"/><Relationship Id="rId5" Type="http://schemas.openxmlformats.org/officeDocument/2006/relationships/image" Target="../media/image282.jpeg"/><Relationship Id="rId4" Type="http://schemas.openxmlformats.org/officeDocument/2006/relationships/image" Target="../media/image281.jpeg"/><Relationship Id="rId9" Type="http://schemas.openxmlformats.org/officeDocument/2006/relationships/hyperlink" Target="http://www.youtube.com/watch?v=MmtM8DtKJW0"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jpeg"/><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12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image" Target="../media/image290.jpeg"/><Relationship Id="rId1" Type="http://schemas.openxmlformats.org/officeDocument/2006/relationships/slideLayout" Target="../slideLayouts/slideLayout7.xml"/><Relationship Id="rId6" Type="http://schemas.openxmlformats.org/officeDocument/2006/relationships/image" Target="../media/image294.png"/><Relationship Id="rId5" Type="http://schemas.openxmlformats.org/officeDocument/2006/relationships/image" Target="../media/image293.jpeg"/><Relationship Id="rId4" Type="http://schemas.openxmlformats.org/officeDocument/2006/relationships/image" Target="../media/image292.png"/></Relationships>
</file>

<file path=ppt/slides/_rels/slide12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7.jpeg"/><Relationship Id="rId1" Type="http://schemas.openxmlformats.org/officeDocument/2006/relationships/slideLayout" Target="../slideLayouts/slideLayout7.xml"/><Relationship Id="rId4" Type="http://schemas.openxmlformats.org/officeDocument/2006/relationships/image" Target="../media/image297.png"/></Relationships>
</file>

<file path=ppt/slides/_rels/slide12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2.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file:///C:\Users\John%20D.%20Fairfield\Documents\00My%20work%20Documents\00%2008.24.13%20STARTED%20OVER\0HS408CivCult\2014\ilmsnoir.net\film_noir\the-window-1949-the-city-as-a-prison.html" TargetMode="External"/><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hyperlink" Target="http://www.tcm.com/mediaroom/video/579272/Window-The-Movie-Clip-The-Boy-Cried-Wolf.html"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3.jpeg"/><Relationship Id="rId7"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87.jpeg"/><Relationship Id="rId9" Type="http://schemas.openxmlformats.org/officeDocument/2006/relationships/image" Target="../media/image95.jpe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www.youtube.com/watch?v=mWGwsA1V2r4"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6.jpeg"/><Relationship Id="rId7" Type="http://schemas.openxmlformats.org/officeDocument/2006/relationships/image" Target="../media/image113.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hyperlink" Target="http://www.youtube.com/watch?v=cUO-tnJWhas" TargetMode="External"/><Relationship Id="rId4" Type="http://schemas.openxmlformats.org/officeDocument/2006/relationships/image" Target="../media/image110.jpeg"/><Relationship Id="rId9" Type="http://schemas.openxmlformats.org/officeDocument/2006/relationships/hyperlink" Target="http://www.tcm.com/mediaroom/video/218135/Naked-City-The-Movie-Clip-Story-of-the-City.html"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sPuoplSAeFE" TargetMode="External"/><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archive.org/details/ADriveThroughBunkerHillAndDowntownLosAngelesCa.1940s" TargetMode="External"/><Relationship Id="rId2" Type="http://schemas.openxmlformats.org/officeDocument/2006/relationships/image" Target="../media/image127.png"/><Relationship Id="rId1" Type="http://schemas.openxmlformats.org/officeDocument/2006/relationships/slideLayout" Target="../slideLayouts/slideLayout7.xml"/><Relationship Id="rId4" Type="http://schemas.openxmlformats.org/officeDocument/2006/relationships/hyperlink" Target="http://silentlocations.wordpress.com/2011/09/09/stan-ollie-and-harold-a-drive-through-bunker-hil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gif"/><Relationship Id="rId1" Type="http://schemas.openxmlformats.org/officeDocument/2006/relationships/slideLayout" Target="../slideLayouts/slideLayout7.xml"/><Relationship Id="rId6" Type="http://schemas.openxmlformats.org/officeDocument/2006/relationships/hyperlink" Target="http://www.youtube.com/watch?v=Jqc50ySFqIs" TargetMode="External"/><Relationship Id="rId5" Type="http://schemas.openxmlformats.org/officeDocument/2006/relationships/image" Target="../media/image139.jpeg"/><Relationship Id="rId4" Type="http://schemas.openxmlformats.org/officeDocument/2006/relationships/image" Target="../media/image138.jpeg"/></Relationships>
</file>

<file path=ppt/slides/_rels/slide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hyperlink" Target="http://www.youtube.com/watch?v=NiEg7ZH8vcE" TargetMode="External"/><Relationship Id="rId5" Type="http://schemas.openxmlformats.org/officeDocument/2006/relationships/image" Target="../media/image143.jpeg"/><Relationship Id="rId4" Type="http://schemas.openxmlformats.org/officeDocument/2006/relationships/image" Target="../media/image142.jpeg"/></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hyperlink" Target="http://www.youtube.com/watch?v=yogMuKduGhc" TargetMode="External"/><Relationship Id="rId5" Type="http://schemas.openxmlformats.org/officeDocument/2006/relationships/image" Target="../media/image146.jpeg"/><Relationship Id="rId4" Type="http://schemas.openxmlformats.org/officeDocument/2006/relationships/image" Target="../media/image145.jpeg"/></Relationships>
</file>

<file path=ppt/slides/_rels/slide53.xml.rels><?xml version="1.0" encoding="UTF-8" standalone="yes"?>
<Relationships xmlns="http://schemas.openxmlformats.org/package/2006/relationships"><Relationship Id="rId3" Type="http://schemas.openxmlformats.org/officeDocument/2006/relationships/hyperlink" Target="http://www.tcm.com/mediaroom/video/221090/Killer-s-Kiss-Movie-Clip-Nightmare.html" TargetMode="External"/><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 Id="rId9" Type="http://schemas.openxmlformats.org/officeDocument/2006/relationships/hyperlink" Target="http://www.youtube.com/watch?v=7ARFH6LPRh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hyperlink" Target="https://www.youtube.com/watch?v=DKCGcHQSvHw&amp;feature=results_video&amp;playnext=1&amp;list=PL7A893F49566668F1" TargetMode="External"/><Relationship Id="rId5" Type="http://schemas.openxmlformats.org/officeDocument/2006/relationships/hyperlink" Target="http://www.tcm.com/mediaroom/video/64870/Rear-Window-Re-issue-Trailer-.html" TargetMode="External"/><Relationship Id="rId4" Type="http://schemas.openxmlformats.org/officeDocument/2006/relationships/image" Target="../media/image159.png"/></Relationships>
</file>

<file path=ppt/slides/_rels/slide5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vimeo.com/33013238" TargetMode="External"/><Relationship Id="rId1" Type="http://schemas.openxmlformats.org/officeDocument/2006/relationships/slideLayout" Target="../slideLayouts/slideLayout7.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6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2.xml.rels><?xml version="1.0" encoding="UTF-8" standalone="yes"?>
<Relationships xmlns="http://schemas.openxmlformats.org/package/2006/relationships"><Relationship Id="rId3" Type="http://schemas.openxmlformats.org/officeDocument/2006/relationships/hyperlink" Target="http://www.netflix.com/WiPlayer?movieid=60030178&amp;trkid=222336&amp;strkid=1791728359_0_0&amp;strackid=68bf07eb5fcc43fc_0_srl&amp;fdvd=true" TargetMode="External"/><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6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jpeg"/></Relationships>
</file>

<file path=ppt/slides/_rels/slide69.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197.jpe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jpeg"/></Relationships>
</file>

<file path=ppt/slides/_rels/slide7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201.jpeg"/></Relationships>
</file>

<file path=ppt/slides/_rels/slide7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7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7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6.jpeg"/><Relationship Id="rId5" Type="http://schemas.openxmlformats.org/officeDocument/2006/relationships/image" Target="../media/image215.jpeg"/><Relationship Id="rId4" Type="http://schemas.openxmlformats.org/officeDocument/2006/relationships/hyperlink" Target="http://lyngoldfarbproductions.com/portfolio/the-great-depression"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xml"/><Relationship Id="rId4" Type="http://schemas.openxmlformats.org/officeDocument/2006/relationships/hyperlink" Target="http://www.youtube.com/watch?v=tPQfLqnsLE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hyperlink" Target="http://news.google.com/newspapers?nid=1144&amp;dat=19401106&amp;id=9o4cAAAAIBAJ&amp;sjid=i44EAAAAIBAJ&amp;pg=2254,5229545" TargetMode="Externa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png"/><Relationship Id="rId4" Type="http://schemas.openxmlformats.org/officeDocument/2006/relationships/image" Target="../media/image220.jpeg"/></Relationships>
</file>

<file path=ppt/slides/_rels/slide7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8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6.png"/><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9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photo.goodreads.com/books/1328774888l/73615.jpg"/>
          <p:cNvPicPr>
            <a:picLocks noChangeAspect="1" noChangeArrowheads="1"/>
          </p:cNvPicPr>
          <p:nvPr/>
        </p:nvPicPr>
        <p:blipFill>
          <a:blip r:embed="rId2" cstate="print"/>
          <a:srcRect/>
          <a:stretch>
            <a:fillRect/>
          </a:stretch>
        </p:blipFill>
        <p:spPr bwMode="auto">
          <a:xfrm>
            <a:off x="3124200" y="0"/>
            <a:ext cx="3057525" cy="5025344"/>
          </a:xfrm>
          <a:prstGeom prst="rect">
            <a:avLst/>
          </a:prstGeom>
          <a:noFill/>
        </p:spPr>
      </p:pic>
      <p:pic>
        <p:nvPicPr>
          <p:cNvPr id="3" name="Picture 2" descr="http://t1.gstatic.com/images?q=tbn:ANd9GcTUxecbV52c2eU0ZXuH3A6WF48f868GV88NIo7GgKyyig84t357"/>
          <p:cNvPicPr>
            <a:picLocks noChangeAspect="1" noChangeArrowheads="1"/>
          </p:cNvPicPr>
          <p:nvPr/>
        </p:nvPicPr>
        <p:blipFill>
          <a:blip r:embed="rId3" cstate="print"/>
          <a:srcRect/>
          <a:stretch>
            <a:fillRect/>
          </a:stretch>
        </p:blipFill>
        <p:spPr bwMode="auto">
          <a:xfrm>
            <a:off x="0" y="0"/>
            <a:ext cx="3200400" cy="2440773"/>
          </a:xfrm>
          <a:prstGeom prst="rect">
            <a:avLst/>
          </a:prstGeom>
          <a:noFill/>
        </p:spPr>
      </p:pic>
      <p:pic>
        <p:nvPicPr>
          <p:cNvPr id="4" name="Picture 4" descr="http://t2.gstatic.com/images?q=tbn:ANd9GcTVSoyUJJjDzgw01ydVdqX-dfPPWGWqkMwkAQPeLV9YUYMRefhq"/>
          <p:cNvPicPr>
            <a:picLocks noChangeAspect="1" noChangeArrowheads="1"/>
          </p:cNvPicPr>
          <p:nvPr/>
        </p:nvPicPr>
        <p:blipFill>
          <a:blip r:embed="rId4" cstate="print"/>
          <a:srcRect/>
          <a:stretch>
            <a:fillRect/>
          </a:stretch>
        </p:blipFill>
        <p:spPr bwMode="auto">
          <a:xfrm>
            <a:off x="1" y="2438400"/>
            <a:ext cx="3057670" cy="2362200"/>
          </a:xfrm>
          <a:prstGeom prst="rect">
            <a:avLst/>
          </a:prstGeom>
          <a:noFill/>
        </p:spPr>
      </p:pic>
      <p:pic>
        <p:nvPicPr>
          <p:cNvPr id="5" name="Picture 2" descr="http://t2.gstatic.com/images?q=tbn:ANd9GcSU2s5QXAZwM9opzU56HCojy-U2yVkhUhjW8OQBXfQmXBf_VKdBeA"/>
          <p:cNvPicPr>
            <a:picLocks noChangeAspect="1" noChangeArrowheads="1"/>
          </p:cNvPicPr>
          <p:nvPr/>
        </p:nvPicPr>
        <p:blipFill>
          <a:blip r:embed="rId5" cstate="print"/>
          <a:srcRect t="2919"/>
          <a:stretch>
            <a:fillRect/>
          </a:stretch>
        </p:blipFill>
        <p:spPr bwMode="auto">
          <a:xfrm>
            <a:off x="1" y="4572000"/>
            <a:ext cx="3047999" cy="2286000"/>
          </a:xfrm>
          <a:prstGeom prst="rect">
            <a:avLst/>
          </a:prstGeom>
          <a:noFill/>
        </p:spPr>
      </p:pic>
      <p:pic>
        <p:nvPicPr>
          <p:cNvPr id="6" name="Picture 2" descr="http://t2.gstatic.com/images?q=tbn:ANd9GcR9FcXaA4878___FH0kn_Y6EI49X607yYNGg1jbPrhBf7MCxhTA"/>
          <p:cNvPicPr>
            <a:picLocks noChangeAspect="1" noChangeArrowheads="1"/>
          </p:cNvPicPr>
          <p:nvPr/>
        </p:nvPicPr>
        <p:blipFill>
          <a:blip r:embed="rId6" cstate="print"/>
          <a:srcRect/>
          <a:stretch>
            <a:fillRect/>
          </a:stretch>
        </p:blipFill>
        <p:spPr bwMode="auto">
          <a:xfrm>
            <a:off x="3276600" y="4527157"/>
            <a:ext cx="2362200" cy="2330843"/>
          </a:xfrm>
          <a:prstGeom prst="rect">
            <a:avLst/>
          </a:prstGeom>
          <a:noFill/>
        </p:spPr>
      </p:pic>
      <p:pic>
        <p:nvPicPr>
          <p:cNvPr id="7" name="Picture 4" descr="http://t0.gstatic.com/images?q=tbn:ANd9GcSkxwzEds8ahRw7wHGPwzlgxb9Yb7HTl4Twl6AoknOigGuekgZu"/>
          <p:cNvPicPr>
            <a:picLocks noChangeAspect="1" noChangeArrowheads="1"/>
          </p:cNvPicPr>
          <p:nvPr/>
        </p:nvPicPr>
        <p:blipFill>
          <a:blip r:embed="rId7" cstate="print"/>
          <a:srcRect/>
          <a:stretch>
            <a:fillRect/>
          </a:stretch>
        </p:blipFill>
        <p:spPr bwMode="auto">
          <a:xfrm>
            <a:off x="6096000" y="1905000"/>
            <a:ext cx="3048000" cy="2376000"/>
          </a:xfrm>
          <a:prstGeom prst="rect">
            <a:avLst/>
          </a:prstGeom>
          <a:noFill/>
        </p:spPr>
      </p:pic>
      <p:pic>
        <p:nvPicPr>
          <p:cNvPr id="8" name="Picture 2" descr="http://t3.gstatic.com/images?q=tbn:ANd9GcSHPmglUwvyn_Vu6ExgdWsaGnMSiaV3MnDp1wSjUvwhg8A6XFaBNA"/>
          <p:cNvPicPr>
            <a:picLocks noChangeAspect="1" noChangeArrowheads="1"/>
          </p:cNvPicPr>
          <p:nvPr/>
        </p:nvPicPr>
        <p:blipFill>
          <a:blip r:embed="rId8" cstate="print"/>
          <a:srcRect/>
          <a:stretch>
            <a:fillRect/>
          </a:stretch>
        </p:blipFill>
        <p:spPr bwMode="auto">
          <a:xfrm>
            <a:off x="5791200" y="4323904"/>
            <a:ext cx="3352800" cy="2534095"/>
          </a:xfrm>
          <a:prstGeom prst="rect">
            <a:avLst/>
          </a:prstGeom>
          <a:noFill/>
        </p:spPr>
      </p:pic>
      <p:pic>
        <p:nvPicPr>
          <p:cNvPr id="57346" name="Picture 2" descr="http://t2.gstatic.com/images?q=tbn:ANd9GcSbnLHkd6qiL9u7Z7nYPJnq7ApsTNCdrWXwhMAsBzF5Ws_rulIQ"/>
          <p:cNvPicPr>
            <a:picLocks noChangeAspect="1" noChangeArrowheads="1"/>
          </p:cNvPicPr>
          <p:nvPr/>
        </p:nvPicPr>
        <p:blipFill>
          <a:blip r:embed="rId9" cstate="print"/>
          <a:srcRect/>
          <a:stretch>
            <a:fillRect/>
          </a:stretch>
        </p:blipFill>
        <p:spPr bwMode="auto">
          <a:xfrm>
            <a:off x="6753225" y="0"/>
            <a:ext cx="2390775" cy="1914525"/>
          </a:xfrm>
          <a:prstGeom prst="rect">
            <a:avLst/>
          </a:prstGeom>
          <a:noFill/>
        </p:spPr>
      </p:pic>
      <p:pic>
        <p:nvPicPr>
          <p:cNvPr id="51202" name="Picture 2" descr="http://t3.gstatic.com/images?q=tbn:ANd9GcSN7HfTCGo8KsUJY_H7WoSunvyVnt8wiSBfwl7YhG8TTSP-hxdM"/>
          <p:cNvPicPr>
            <a:picLocks noChangeAspect="1" noChangeArrowheads="1"/>
          </p:cNvPicPr>
          <p:nvPr/>
        </p:nvPicPr>
        <p:blipFill>
          <a:blip r:embed="rId10" cstate="print"/>
          <a:srcRect/>
          <a:stretch>
            <a:fillRect/>
          </a:stretch>
        </p:blipFill>
        <p:spPr bwMode="auto">
          <a:xfrm>
            <a:off x="5638800" y="0"/>
            <a:ext cx="1333500" cy="3419475"/>
          </a:xfrm>
          <a:prstGeom prst="rect">
            <a:avLst/>
          </a:prstGeom>
          <a:noFill/>
        </p:spPr>
      </p:pic>
      <p:sp>
        <p:nvSpPr>
          <p:cNvPr id="11" name="TextBox 10"/>
          <p:cNvSpPr txBox="1"/>
          <p:nvPr/>
        </p:nvSpPr>
        <p:spPr>
          <a:xfrm>
            <a:off x="1295400" y="228600"/>
            <a:ext cx="5867400" cy="6463308"/>
          </a:xfrm>
          <a:prstGeom prst="rect">
            <a:avLst/>
          </a:prstGeom>
          <a:solidFill>
            <a:srgbClr val="FFFF99"/>
          </a:solidFill>
        </p:spPr>
        <p:txBody>
          <a:bodyPr wrap="square" rtlCol="0">
            <a:spAutoFit/>
          </a:bodyPr>
          <a:lstStyle/>
          <a:p>
            <a:r>
              <a:rPr lang="en-US" i="1" dirty="0"/>
              <a:t>Shadow of a Doubt </a:t>
            </a:r>
            <a:r>
              <a:rPr lang="en-US" dirty="0"/>
              <a:t>(1943) DVD</a:t>
            </a:r>
          </a:p>
          <a:p>
            <a:endParaRPr lang="en-US" dirty="0"/>
          </a:p>
          <a:p>
            <a:r>
              <a:rPr lang="en-US" i="1" dirty="0"/>
              <a:t>Double Indemnity </a:t>
            </a:r>
            <a:r>
              <a:rPr lang="en-US" dirty="0"/>
              <a:t>(1944): </a:t>
            </a:r>
            <a:r>
              <a:rPr lang="en-US" dirty="0" err="1"/>
              <a:t>netflix</a:t>
            </a:r>
            <a:r>
              <a:rPr lang="en-US" dirty="0"/>
              <a:t> </a:t>
            </a:r>
          </a:p>
          <a:p>
            <a:endParaRPr lang="en-US" dirty="0"/>
          </a:p>
          <a:p>
            <a:r>
              <a:rPr lang="en-US" i="1" dirty="0"/>
              <a:t>Phantom Lady </a:t>
            </a:r>
            <a:r>
              <a:rPr lang="en-US" dirty="0"/>
              <a:t>(1944): </a:t>
            </a:r>
            <a:endParaRPr lang="en-US" i="1" dirty="0"/>
          </a:p>
          <a:p>
            <a:endParaRPr lang="en-US" dirty="0"/>
          </a:p>
          <a:p>
            <a:r>
              <a:rPr lang="en-US" i="1" dirty="0"/>
              <a:t>The Killers </a:t>
            </a:r>
            <a:r>
              <a:rPr lang="en-US" dirty="0"/>
              <a:t>(1946): DVD</a:t>
            </a:r>
            <a:endParaRPr lang="en-US" i="1" dirty="0"/>
          </a:p>
          <a:p>
            <a:endParaRPr lang="en-US" i="1" dirty="0"/>
          </a:p>
          <a:p>
            <a:r>
              <a:rPr lang="en-US" i="1" dirty="0"/>
              <a:t>Murder, My Sweet </a:t>
            </a:r>
            <a:r>
              <a:rPr lang="en-US" dirty="0"/>
              <a:t>(1944): </a:t>
            </a:r>
            <a:r>
              <a:rPr lang="en-US" dirty="0">
                <a:hlinkClick r:id="rId11"/>
              </a:rPr>
              <a:t>http://www.tcm.com/mediaroom/video/409934/Murder-My-Sweet-Movie-Clip-You-re-A-Private-Eye.html</a:t>
            </a:r>
            <a:r>
              <a:rPr lang="en-US" dirty="0"/>
              <a:t> </a:t>
            </a:r>
          </a:p>
          <a:p>
            <a:endParaRPr lang="en-US" dirty="0"/>
          </a:p>
          <a:p>
            <a:r>
              <a:rPr lang="en-US" i="1" dirty="0"/>
              <a:t>The Killers </a:t>
            </a:r>
            <a:r>
              <a:rPr lang="en-US" dirty="0"/>
              <a:t>(1946) DVD</a:t>
            </a:r>
          </a:p>
          <a:p>
            <a:endParaRPr lang="en-US" i="1" dirty="0"/>
          </a:p>
          <a:p>
            <a:r>
              <a:rPr lang="en-US" i="1" dirty="0"/>
              <a:t>The Asphalt Jungle </a:t>
            </a:r>
            <a:r>
              <a:rPr lang="en-US" dirty="0"/>
              <a:t>(1950) DVD</a:t>
            </a:r>
            <a:endParaRPr lang="en-US" i="1" dirty="0"/>
          </a:p>
          <a:p>
            <a:endParaRPr lang="en-US" i="1" dirty="0"/>
          </a:p>
          <a:p>
            <a:r>
              <a:rPr lang="en-US" i="1" dirty="0"/>
              <a:t>Killer’s Kiss </a:t>
            </a:r>
            <a:r>
              <a:rPr lang="en-US" dirty="0"/>
              <a:t>(1955): DVD</a:t>
            </a:r>
          </a:p>
          <a:p>
            <a:endParaRPr lang="en-US" i="1" dirty="0"/>
          </a:p>
          <a:p>
            <a:r>
              <a:rPr lang="en-US" i="1" dirty="0"/>
              <a:t>Plunder Road </a:t>
            </a:r>
            <a:r>
              <a:rPr lang="en-US" dirty="0"/>
              <a:t>(1957):</a:t>
            </a:r>
            <a:r>
              <a:rPr lang="en-US" i="1" dirty="0"/>
              <a:t> </a:t>
            </a:r>
            <a:r>
              <a:rPr lang="en-US" dirty="0">
                <a:hlinkClick r:id="rId12"/>
              </a:rPr>
              <a:t>http://www.youtube.com/watch?v=yogMuKduGhc</a:t>
            </a:r>
            <a:r>
              <a:rPr lang="en-US" dirty="0"/>
              <a:t> </a:t>
            </a:r>
          </a:p>
          <a:p>
            <a:endParaRPr lang="en-US" dirty="0"/>
          </a:p>
          <a:p>
            <a:r>
              <a:rPr lang="en-US" dirty="0">
                <a:hlinkClick r:id="rId13"/>
              </a:rPr>
              <a:t>https://www.youtube.com/watch?v=30CC99gQpnU</a:t>
            </a:r>
            <a:r>
              <a:rPr lang="en-US" dirty="0"/>
              <a:t> </a:t>
            </a:r>
          </a:p>
          <a:p>
            <a:endParaRPr lang="en-US"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2000"/>
                                        <p:tgtEl>
                                          <p:spTgt spid="1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20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20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fade">
                                      <p:cBhvr>
                                        <p:cTn id="16" dur="2000"/>
                                        <p:tgtEl>
                                          <p:spTgt spid="11">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fade">
                                      <p:cBhvr>
                                        <p:cTn id="19" dur="2000"/>
                                        <p:tgtEl>
                                          <p:spTgt spid="11">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fade">
                                      <p:cBhvr>
                                        <p:cTn id="22" dur="2000"/>
                                        <p:tgtEl>
                                          <p:spTgt spid="11">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0" end="10"/>
                                            </p:txEl>
                                          </p:spTgt>
                                        </p:tgtEl>
                                        <p:attrNameLst>
                                          <p:attrName>style.visibility</p:attrName>
                                        </p:attrNameLst>
                                      </p:cBhvr>
                                      <p:to>
                                        <p:strVal val="visible"/>
                                      </p:to>
                                    </p:set>
                                    <p:animEffect transition="in" filter="fade">
                                      <p:cBhvr>
                                        <p:cTn id="25" dur="2000"/>
                                        <p:tgtEl>
                                          <p:spTgt spid="11">
                                            <p:txEl>
                                              <p:pRg st="10" end="1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12" end="12"/>
                                            </p:txEl>
                                          </p:spTgt>
                                        </p:tgtEl>
                                        <p:attrNameLst>
                                          <p:attrName>style.visibility</p:attrName>
                                        </p:attrNameLst>
                                      </p:cBhvr>
                                      <p:to>
                                        <p:strVal val="visible"/>
                                      </p:to>
                                    </p:set>
                                    <p:animEffect transition="in" filter="fade">
                                      <p:cBhvr>
                                        <p:cTn id="28" dur="2000"/>
                                        <p:tgtEl>
                                          <p:spTgt spid="11">
                                            <p:txEl>
                                              <p:pRg st="12" end="1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14" end="14"/>
                                            </p:txEl>
                                          </p:spTgt>
                                        </p:tgtEl>
                                        <p:attrNameLst>
                                          <p:attrName>style.visibility</p:attrName>
                                        </p:attrNameLst>
                                      </p:cBhvr>
                                      <p:to>
                                        <p:strVal val="visible"/>
                                      </p:to>
                                    </p:set>
                                    <p:animEffect transition="in" filter="fade">
                                      <p:cBhvr>
                                        <p:cTn id="31" dur="2000"/>
                                        <p:tgtEl>
                                          <p:spTgt spid="11">
                                            <p:txEl>
                                              <p:pRg st="14" end="1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16" end="16"/>
                                            </p:txEl>
                                          </p:spTgt>
                                        </p:tgtEl>
                                        <p:attrNameLst>
                                          <p:attrName>style.visibility</p:attrName>
                                        </p:attrNameLst>
                                      </p:cBhvr>
                                      <p:to>
                                        <p:strVal val="visible"/>
                                      </p:to>
                                    </p:set>
                                    <p:animEffect transition="in" filter="fade">
                                      <p:cBhvr>
                                        <p:cTn id="34" dur="2000"/>
                                        <p:tgtEl>
                                          <p:spTgt spid="11">
                                            <p:txEl>
                                              <p:pRg st="16" end="1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18" end="18"/>
                                            </p:txEl>
                                          </p:spTgt>
                                        </p:tgtEl>
                                        <p:attrNameLst>
                                          <p:attrName>style.visibility</p:attrName>
                                        </p:attrNameLst>
                                      </p:cBhvr>
                                      <p:to>
                                        <p:strVal val="visible"/>
                                      </p:to>
                                    </p:set>
                                    <p:animEffect transition="in" filter="fade">
                                      <p:cBhvr>
                                        <p:cTn id="37" dur="2000"/>
                                        <p:tgtEl>
                                          <p:spTgt spid="1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farm1.static.flickr.com/162/334182323_02688d84d8_o.jpg"/>
          <p:cNvPicPr>
            <a:picLocks noChangeAspect="1" noChangeArrowheads="1"/>
          </p:cNvPicPr>
          <p:nvPr/>
        </p:nvPicPr>
        <p:blipFill>
          <a:blip r:embed="rId2" cstate="print"/>
          <a:srcRect/>
          <a:stretch>
            <a:fillRect/>
          </a:stretch>
        </p:blipFill>
        <p:spPr bwMode="auto">
          <a:xfrm>
            <a:off x="914400" y="533400"/>
            <a:ext cx="7143750" cy="5715000"/>
          </a:xfrm>
          <a:prstGeom prst="rect">
            <a:avLst/>
          </a:prstGeom>
          <a:noFill/>
        </p:spPr>
      </p:pic>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26" descr="E:\BerlnDig.jpg"/>
          <p:cNvPicPr>
            <a:picLocks noChangeAspect="1" noChangeArrowheads="1"/>
          </p:cNvPicPr>
          <p:nvPr/>
        </p:nvPicPr>
        <p:blipFill>
          <a:blip r:embed="rId2" cstate="print"/>
          <a:srcRect l="3888" r="4385" b="20888"/>
          <a:stretch>
            <a:fillRect/>
          </a:stretch>
        </p:blipFill>
        <p:spPr bwMode="auto">
          <a:xfrm>
            <a:off x="152400" y="1376363"/>
            <a:ext cx="8839200" cy="5203825"/>
          </a:xfrm>
          <a:prstGeom prst="rect">
            <a:avLst/>
          </a:prstGeom>
          <a:noFill/>
          <a:ln w="9525">
            <a:noFill/>
            <a:miter lim="800000"/>
            <a:headEnd/>
            <a:tailEnd/>
          </a:ln>
        </p:spPr>
      </p:pic>
      <p:sp>
        <p:nvSpPr>
          <p:cNvPr id="27651" name="Text Box 1027"/>
          <p:cNvSpPr txBox="1">
            <a:spLocks noChangeArrowheads="1"/>
          </p:cNvSpPr>
          <p:nvPr/>
        </p:nvSpPr>
        <p:spPr bwMode="auto">
          <a:xfrm>
            <a:off x="136525" y="117475"/>
            <a:ext cx="6569075" cy="646331"/>
          </a:xfrm>
          <a:prstGeom prst="rect">
            <a:avLst/>
          </a:prstGeom>
          <a:solidFill>
            <a:srgbClr val="FFFF99"/>
          </a:solidFill>
          <a:ln w="9525">
            <a:noFill/>
            <a:miter lim="800000"/>
            <a:headEnd/>
            <a:tailEnd/>
          </a:ln>
        </p:spPr>
        <p:txBody>
          <a:bodyPr wrap="square">
            <a:spAutoFit/>
          </a:bodyPr>
          <a:lstStyle/>
          <a:p>
            <a:r>
              <a:rPr lang="en-US" dirty="0"/>
              <a:t>Ruins of a great newspaper building, Berlin 1945 - street had just</a:t>
            </a:r>
          </a:p>
          <a:p>
            <a:r>
              <a:rPr lang="en-US" dirty="0"/>
              <a:t>recently been cleared of rubble</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50" descr="C:\WINDOWS\Desktop\50's Bombed cities\bombcity.jpg"/>
          <p:cNvPicPr>
            <a:picLocks noChangeAspect="1" noChangeArrowheads="1"/>
          </p:cNvPicPr>
          <p:nvPr/>
        </p:nvPicPr>
        <p:blipFill>
          <a:blip r:embed="rId2" cstate="print">
            <a:lum bright="-6000"/>
          </a:blip>
          <a:srcRect t="1242" r="2313"/>
          <a:stretch>
            <a:fillRect/>
          </a:stretch>
        </p:blipFill>
        <p:spPr bwMode="auto">
          <a:xfrm>
            <a:off x="152400" y="731838"/>
            <a:ext cx="8839200" cy="5940425"/>
          </a:xfrm>
          <a:prstGeom prst="rect">
            <a:avLst/>
          </a:prstGeom>
          <a:noFill/>
          <a:ln w="9525">
            <a:noFill/>
            <a:miter lim="800000"/>
            <a:headEnd/>
            <a:tailEnd/>
          </a:ln>
        </p:spPr>
      </p:pic>
      <p:sp>
        <p:nvSpPr>
          <p:cNvPr id="14339" name="Text Box 2051"/>
          <p:cNvSpPr txBox="1">
            <a:spLocks noChangeArrowheads="1"/>
          </p:cNvSpPr>
          <p:nvPr/>
        </p:nvSpPr>
        <p:spPr bwMode="auto">
          <a:xfrm>
            <a:off x="1524000" y="0"/>
            <a:ext cx="3224213" cy="646113"/>
          </a:xfrm>
          <a:prstGeom prst="rect">
            <a:avLst/>
          </a:prstGeom>
          <a:solidFill>
            <a:srgbClr val="FFFF99"/>
          </a:solidFill>
          <a:ln w="9525">
            <a:noFill/>
            <a:miter lim="800000"/>
            <a:headEnd/>
            <a:tailEnd/>
          </a:ln>
        </p:spPr>
        <p:txBody>
          <a:bodyPr wrap="none">
            <a:spAutoFit/>
          </a:bodyPr>
          <a:lstStyle/>
          <a:p>
            <a:r>
              <a:rPr lang="en-US" sz="3600" dirty="0"/>
              <a:t>Berlin, fall 1945</a:t>
            </a:r>
            <a:endParaRPr lang="en-US" dirty="0"/>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50's Bombed cities\Tokyo.jpg"/>
          <p:cNvPicPr>
            <a:picLocks noChangeAspect="1" noChangeArrowheads="1"/>
          </p:cNvPicPr>
          <p:nvPr/>
        </p:nvPicPr>
        <p:blipFill>
          <a:blip r:embed="rId2" cstate="print"/>
          <a:srcRect/>
          <a:stretch>
            <a:fillRect/>
          </a:stretch>
        </p:blipFill>
        <p:spPr bwMode="auto">
          <a:xfrm>
            <a:off x="3505200" y="228600"/>
            <a:ext cx="4483100" cy="6477000"/>
          </a:xfrm>
          <a:prstGeom prst="rect">
            <a:avLst/>
          </a:prstGeom>
          <a:noFill/>
          <a:ln w="9525">
            <a:noFill/>
            <a:miter lim="800000"/>
            <a:headEnd/>
            <a:tailEnd/>
          </a:ln>
        </p:spPr>
      </p:pic>
      <p:sp>
        <p:nvSpPr>
          <p:cNvPr id="28675" name="Text Box 3"/>
          <p:cNvSpPr txBox="1">
            <a:spLocks noChangeArrowheads="1"/>
          </p:cNvSpPr>
          <p:nvPr/>
        </p:nvSpPr>
        <p:spPr bwMode="auto">
          <a:xfrm>
            <a:off x="441325" y="1108075"/>
            <a:ext cx="3067050" cy="5113338"/>
          </a:xfrm>
          <a:prstGeom prst="rect">
            <a:avLst/>
          </a:prstGeom>
          <a:solidFill>
            <a:srgbClr val="FFFF99"/>
          </a:solidFill>
          <a:ln w="9525">
            <a:noFill/>
            <a:miter lim="800000"/>
            <a:headEnd/>
            <a:tailEnd/>
          </a:ln>
        </p:spPr>
        <p:txBody>
          <a:bodyPr wrap="none">
            <a:spAutoFit/>
          </a:bodyPr>
          <a:lstStyle/>
          <a:p>
            <a:r>
              <a:rPr lang="en-US" dirty="0"/>
              <a:t>Tokyo March 1945</a:t>
            </a:r>
          </a:p>
          <a:p>
            <a:endParaRPr lang="en-US" dirty="0"/>
          </a:p>
          <a:p>
            <a:endParaRPr lang="en-US" dirty="0"/>
          </a:p>
          <a:p>
            <a:r>
              <a:rPr lang="en-US" dirty="0"/>
              <a:t>The “central purpose of</a:t>
            </a:r>
          </a:p>
          <a:p>
            <a:r>
              <a:rPr lang="en-US" dirty="0"/>
              <a:t>the terrible fire bomb</a:t>
            </a:r>
          </a:p>
          <a:p>
            <a:r>
              <a:rPr lang="en-US" dirty="0"/>
              <a:t>raids on Tokyo was not</a:t>
            </a:r>
          </a:p>
          <a:p>
            <a:r>
              <a:rPr lang="en-US" dirty="0"/>
              <a:t>so much to destroy </a:t>
            </a:r>
          </a:p>
          <a:p>
            <a:r>
              <a:rPr lang="en-US" dirty="0"/>
              <a:t>Japanese fighting </a:t>
            </a:r>
          </a:p>
          <a:p>
            <a:r>
              <a:rPr lang="en-US" dirty="0"/>
              <a:t>capability as to weaken</a:t>
            </a:r>
          </a:p>
          <a:p>
            <a:r>
              <a:rPr lang="en-US" dirty="0"/>
              <a:t>the will of the people</a:t>
            </a:r>
          </a:p>
          <a:p>
            <a:r>
              <a:rPr lang="en-US" dirty="0"/>
              <a:t>and government to</a:t>
            </a:r>
          </a:p>
          <a:p>
            <a:r>
              <a:rPr lang="en-US" dirty="0"/>
              <a:t>continue the war.”</a:t>
            </a:r>
          </a:p>
          <a:p>
            <a:endParaRPr lang="en-US" dirty="0"/>
          </a:p>
          <a:p>
            <a:r>
              <a:rPr lang="en-US" sz="1800" dirty="0"/>
              <a:t>Martin J. Sherwin, 1973</a:t>
            </a:r>
            <a:endParaRPr lang="en-US" dirty="0"/>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304800" y="228600"/>
            <a:ext cx="8610600" cy="2246313"/>
          </a:xfrm>
          <a:prstGeom prst="rect">
            <a:avLst/>
          </a:prstGeom>
          <a:solidFill>
            <a:srgbClr val="FFFF99"/>
          </a:solidFill>
          <a:ln w="9525">
            <a:noFill/>
            <a:miter lim="800000"/>
            <a:headEnd/>
            <a:tailEnd/>
          </a:ln>
        </p:spPr>
        <p:txBody>
          <a:bodyPr>
            <a:spAutoFit/>
          </a:bodyPr>
          <a:lstStyle/>
          <a:p>
            <a:r>
              <a:rPr lang="en-US" sz="2000" dirty="0"/>
              <a:t>Incendiary bombing “may be the golden opportunity of strategic  bombardment in this war - and possibly one of the outstanding  opportunities in all history to do the greatest damage…for a minimum of effort….However, the dry economic statistics, impressive as they may be, still do not take into account of the further and unpredictable effect on the Japanese war effort of a national catastrophe of such magnitude - entirely unprecedented in history.”  Office of Scientific</a:t>
            </a:r>
          </a:p>
          <a:p>
            <a:r>
              <a:rPr lang="en-US" sz="2000" dirty="0"/>
              <a:t>Research and Development.  </a:t>
            </a:r>
          </a:p>
        </p:txBody>
      </p:sp>
      <p:sp>
        <p:nvSpPr>
          <p:cNvPr id="29699" name="Text Box 4"/>
          <p:cNvSpPr txBox="1">
            <a:spLocks noChangeArrowheads="1"/>
          </p:cNvSpPr>
          <p:nvPr/>
        </p:nvSpPr>
        <p:spPr bwMode="auto">
          <a:xfrm>
            <a:off x="4800600" y="5334000"/>
            <a:ext cx="4114800" cy="1323975"/>
          </a:xfrm>
          <a:prstGeom prst="rect">
            <a:avLst/>
          </a:prstGeom>
          <a:noFill/>
          <a:ln w="9525">
            <a:noFill/>
            <a:miter lim="800000"/>
            <a:headEnd/>
            <a:tailEnd/>
          </a:ln>
        </p:spPr>
        <p:txBody>
          <a:bodyPr>
            <a:spAutoFit/>
          </a:bodyPr>
          <a:lstStyle/>
          <a:p>
            <a:r>
              <a:rPr lang="en-US" sz="2000"/>
              <a:t>“It is certainly a good thing for the world that Hitler’s crowd or Stalin’s did not discover this atomic bomb.”  President Truman, July 15, 1945</a:t>
            </a:r>
          </a:p>
        </p:txBody>
      </p:sp>
      <p:pic>
        <p:nvPicPr>
          <p:cNvPr id="29700" name="Picture 4"/>
          <p:cNvPicPr>
            <a:picLocks noChangeAspect="1" noChangeArrowheads="1"/>
          </p:cNvPicPr>
          <p:nvPr/>
        </p:nvPicPr>
        <p:blipFill>
          <a:blip r:embed="rId2" cstate="print"/>
          <a:srcRect/>
          <a:stretch>
            <a:fillRect/>
          </a:stretch>
        </p:blipFill>
        <p:spPr bwMode="auto">
          <a:xfrm>
            <a:off x="228600" y="2600325"/>
            <a:ext cx="4308475" cy="4029075"/>
          </a:xfrm>
          <a:prstGeom prst="rect">
            <a:avLst/>
          </a:prstGeom>
          <a:noFill/>
          <a:ln w="9525">
            <a:noFill/>
            <a:miter lim="800000"/>
            <a:headEnd/>
            <a:tailEnd/>
          </a:ln>
        </p:spPr>
      </p:pic>
      <p:pic>
        <p:nvPicPr>
          <p:cNvPr id="29701" name="Picture 5"/>
          <p:cNvPicPr>
            <a:picLocks noChangeAspect="1" noChangeArrowheads="1"/>
          </p:cNvPicPr>
          <p:nvPr/>
        </p:nvPicPr>
        <p:blipFill>
          <a:blip r:embed="rId3" cstate="print"/>
          <a:srcRect/>
          <a:stretch>
            <a:fillRect/>
          </a:stretch>
        </p:blipFill>
        <p:spPr bwMode="auto">
          <a:xfrm>
            <a:off x="4648200" y="2286000"/>
            <a:ext cx="4419600" cy="3041650"/>
          </a:xfrm>
          <a:prstGeom prst="rect">
            <a:avLst/>
          </a:prstGeom>
          <a:noFill/>
          <a:ln w="9525">
            <a:noFill/>
            <a:miter lim="800000"/>
            <a:headEnd/>
            <a:tailEnd/>
          </a:ln>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WINDOWS\Desktop\WWTwo\HiroGrZ.jpg"/>
          <p:cNvPicPr>
            <a:picLocks noChangeAspect="1" noChangeArrowheads="1"/>
          </p:cNvPicPr>
          <p:nvPr/>
        </p:nvPicPr>
        <p:blipFill>
          <a:blip r:embed="rId2" cstate="print"/>
          <a:srcRect/>
          <a:stretch>
            <a:fillRect/>
          </a:stretch>
        </p:blipFill>
        <p:spPr bwMode="auto">
          <a:xfrm>
            <a:off x="1143000" y="1143000"/>
            <a:ext cx="7848600" cy="5565775"/>
          </a:xfrm>
          <a:prstGeom prst="rect">
            <a:avLst/>
          </a:prstGeom>
          <a:noFill/>
          <a:ln w="9525">
            <a:noFill/>
            <a:miter lim="800000"/>
            <a:headEnd/>
            <a:tailEnd/>
          </a:ln>
        </p:spPr>
      </p:pic>
      <p:sp>
        <p:nvSpPr>
          <p:cNvPr id="30723" name="Text Box 3"/>
          <p:cNvSpPr txBox="1">
            <a:spLocks noChangeArrowheads="1"/>
          </p:cNvSpPr>
          <p:nvPr/>
        </p:nvSpPr>
        <p:spPr bwMode="auto">
          <a:xfrm>
            <a:off x="0" y="41275"/>
            <a:ext cx="9144000" cy="1006475"/>
          </a:xfrm>
          <a:prstGeom prst="rect">
            <a:avLst/>
          </a:prstGeom>
          <a:solidFill>
            <a:srgbClr val="FFFF99"/>
          </a:solidFill>
          <a:ln w="9525">
            <a:noFill/>
            <a:miter lim="800000"/>
            <a:headEnd/>
            <a:tailEnd/>
          </a:ln>
        </p:spPr>
        <p:txBody>
          <a:bodyPr>
            <a:spAutoFit/>
          </a:bodyPr>
          <a:lstStyle/>
          <a:p>
            <a:r>
              <a:rPr lang="en-US" sz="2000" dirty="0"/>
              <a:t>"For all we know, we have Created a Frankenstein!  We must assume that with the passage of only a little time, an improved form of the new weapon we use today can be turned against us."  H.V. </a:t>
            </a:r>
            <a:r>
              <a:rPr lang="en-US" sz="2000" dirty="0" err="1"/>
              <a:t>Kaltenborn</a:t>
            </a:r>
            <a:r>
              <a:rPr lang="en-US" sz="2000" dirty="0"/>
              <a:t>, NBC radio, on the day of the Hiroshima bomb</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irosBE"/>
          <p:cNvPicPr>
            <a:picLocks noChangeAspect="1" noChangeArrowheads="1"/>
          </p:cNvPicPr>
          <p:nvPr/>
        </p:nvPicPr>
        <p:blipFill>
          <a:blip r:embed="rId2" cstate="print"/>
          <a:srcRect r="2333" b="13864"/>
          <a:stretch>
            <a:fillRect/>
          </a:stretch>
        </p:blipFill>
        <p:spPr bwMode="auto">
          <a:xfrm>
            <a:off x="304800" y="1371600"/>
            <a:ext cx="3657600" cy="2268538"/>
          </a:xfrm>
          <a:prstGeom prst="rect">
            <a:avLst/>
          </a:prstGeom>
          <a:noFill/>
          <a:ln w="57150">
            <a:solidFill>
              <a:srgbClr val="CC0000"/>
            </a:solidFill>
            <a:miter lim="800000"/>
            <a:headEnd/>
            <a:tailEnd/>
          </a:ln>
        </p:spPr>
      </p:pic>
      <p:sp>
        <p:nvSpPr>
          <p:cNvPr id="28675" name="Text Box 3"/>
          <p:cNvSpPr txBox="1">
            <a:spLocks noChangeArrowheads="1"/>
          </p:cNvSpPr>
          <p:nvPr/>
        </p:nvSpPr>
        <p:spPr bwMode="auto">
          <a:xfrm>
            <a:off x="365125" y="193675"/>
            <a:ext cx="8550275" cy="923330"/>
          </a:xfrm>
          <a:prstGeom prst="rect">
            <a:avLst/>
          </a:prstGeom>
          <a:solidFill>
            <a:srgbClr val="FFFF99"/>
          </a:solidFill>
          <a:ln w="57150">
            <a:solidFill>
              <a:srgbClr val="00B0F0"/>
            </a:solidFill>
            <a:miter lim="800000"/>
            <a:headEnd/>
            <a:tailEnd/>
          </a:ln>
        </p:spPr>
        <p:txBody>
          <a:bodyPr>
            <a:spAutoFit/>
          </a:bodyPr>
          <a:lstStyle/>
          <a:p>
            <a:r>
              <a:rPr lang="en-US" b="1" dirty="0"/>
              <a:t>Hiroshima:</a:t>
            </a:r>
            <a:r>
              <a:rPr lang="en-US" dirty="0"/>
              <a:t> "Seldom, if ever, has a war ended leaving the victors with such a sense of uncertainty and fear, with such a realization that the future is obscure and that survival is not assured."  Edward R. Murrow, CBS radio, August 12, 1945</a:t>
            </a:r>
          </a:p>
        </p:txBody>
      </p:sp>
      <p:pic>
        <p:nvPicPr>
          <p:cNvPr id="28676" name="Picture 5" descr="boyer 1"/>
          <p:cNvPicPr>
            <a:picLocks noChangeAspect="1" noChangeArrowheads="1"/>
          </p:cNvPicPr>
          <p:nvPr/>
        </p:nvPicPr>
        <p:blipFill>
          <a:blip r:embed="rId3" cstate="print"/>
          <a:srcRect l="4880" t="10101" r="57361" b="52159"/>
          <a:stretch>
            <a:fillRect/>
          </a:stretch>
        </p:blipFill>
        <p:spPr bwMode="auto">
          <a:xfrm>
            <a:off x="762000" y="3886200"/>
            <a:ext cx="3810000" cy="2765425"/>
          </a:xfrm>
          <a:prstGeom prst="rect">
            <a:avLst/>
          </a:prstGeom>
          <a:noFill/>
          <a:ln w="76200">
            <a:solidFill>
              <a:srgbClr val="000000"/>
            </a:solidFill>
            <a:miter lim="800000"/>
            <a:headEnd/>
            <a:tailEnd/>
          </a:ln>
        </p:spPr>
      </p:pic>
      <p:pic>
        <p:nvPicPr>
          <p:cNvPr id="28677" name="Picture 6" descr="boyer 2 manhanttan"/>
          <p:cNvPicPr>
            <a:picLocks noChangeAspect="1" noChangeArrowheads="1"/>
          </p:cNvPicPr>
          <p:nvPr/>
        </p:nvPicPr>
        <p:blipFill>
          <a:blip r:embed="rId4" cstate="print"/>
          <a:srcRect l="6984" t="2274" r="5769" b="20413"/>
          <a:stretch>
            <a:fillRect/>
          </a:stretch>
        </p:blipFill>
        <p:spPr bwMode="auto">
          <a:xfrm>
            <a:off x="5410200" y="1295400"/>
            <a:ext cx="3335338" cy="4724400"/>
          </a:xfrm>
          <a:prstGeom prst="rect">
            <a:avLst/>
          </a:prstGeom>
          <a:noFill/>
          <a:ln w="76200" cmpd="tri">
            <a:solidFill>
              <a:schemeClr val="accent2"/>
            </a:solidFill>
            <a:miter lim="800000"/>
            <a:headEnd/>
            <a:tailEnd/>
          </a:ln>
        </p:spPr>
      </p:pic>
      <p:sp>
        <p:nvSpPr>
          <p:cNvPr id="28678" name="Text Box 8"/>
          <p:cNvSpPr txBox="1">
            <a:spLocks noChangeArrowheads="1"/>
          </p:cNvSpPr>
          <p:nvPr/>
        </p:nvSpPr>
        <p:spPr bwMode="auto">
          <a:xfrm>
            <a:off x="4953000" y="6324600"/>
            <a:ext cx="4015330" cy="338554"/>
          </a:xfrm>
          <a:prstGeom prst="rect">
            <a:avLst/>
          </a:prstGeom>
          <a:solidFill>
            <a:schemeClr val="tx1"/>
          </a:solidFill>
          <a:ln w="57150">
            <a:solidFill>
              <a:schemeClr val="accent1"/>
            </a:solidFill>
            <a:miter lim="800000"/>
            <a:headEnd/>
            <a:tailEnd/>
          </a:ln>
        </p:spPr>
        <p:txBody>
          <a:bodyPr wrap="none">
            <a:spAutoFit/>
          </a:bodyPr>
          <a:lstStyle/>
          <a:p>
            <a:r>
              <a:rPr lang="en-US" sz="1600" dirty="0">
                <a:solidFill>
                  <a:schemeClr val="bg1"/>
                </a:solidFill>
              </a:rPr>
              <a:t>From </a:t>
            </a:r>
            <a:r>
              <a:rPr lang="en-US" sz="1600" i="1" dirty="0">
                <a:solidFill>
                  <a:schemeClr val="bg1"/>
                </a:solidFill>
              </a:rPr>
              <a:t>Life’</a:t>
            </a:r>
            <a:r>
              <a:rPr lang="en-US" sz="1600" dirty="0">
                <a:solidFill>
                  <a:schemeClr val="bg1"/>
                </a:solidFill>
              </a:rPr>
              <a:t>s “36 Hour War, November 19, 1945</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AntrV-1"/>
          <p:cNvPicPr>
            <a:picLocks noChangeAspect="1" noChangeArrowheads="1"/>
          </p:cNvPicPr>
          <p:nvPr/>
        </p:nvPicPr>
        <p:blipFill>
          <a:blip r:embed="rId3" cstate="print"/>
          <a:srcRect l="970" t="4433" r="9709"/>
          <a:stretch>
            <a:fillRect/>
          </a:stretch>
        </p:blipFill>
        <p:spPr bwMode="auto">
          <a:xfrm>
            <a:off x="1066800" y="1144191"/>
            <a:ext cx="6934200" cy="4875609"/>
          </a:xfrm>
          <a:prstGeom prst="rect">
            <a:avLst/>
          </a:prstGeom>
          <a:noFill/>
          <a:ln w="57150">
            <a:solidFill>
              <a:srgbClr val="CC0000"/>
            </a:solidFill>
            <a:miter lim="800000"/>
            <a:headEnd/>
            <a:tailEnd/>
          </a:ln>
        </p:spPr>
      </p:pic>
      <p:sp>
        <p:nvSpPr>
          <p:cNvPr id="26627" name="Text Box 3"/>
          <p:cNvSpPr txBox="1">
            <a:spLocks noChangeArrowheads="1"/>
          </p:cNvSpPr>
          <p:nvPr/>
        </p:nvSpPr>
        <p:spPr bwMode="auto">
          <a:xfrm>
            <a:off x="838200" y="228600"/>
            <a:ext cx="7665432" cy="738664"/>
          </a:xfrm>
          <a:prstGeom prst="rect">
            <a:avLst/>
          </a:prstGeom>
          <a:solidFill>
            <a:srgbClr val="FFFF99"/>
          </a:solidFill>
          <a:ln w="9525">
            <a:noFill/>
            <a:miter lim="800000"/>
            <a:headEnd/>
            <a:tailEnd/>
          </a:ln>
        </p:spPr>
        <p:txBody>
          <a:bodyPr wrap="none">
            <a:spAutoFit/>
          </a:bodyPr>
          <a:lstStyle/>
          <a:p>
            <a:r>
              <a:rPr lang="en-US" sz="2400" dirty="0">
                <a:latin typeface="Times New Roman" pitchFamily="18" charset="0"/>
                <a:cs typeface="Times New Roman" pitchFamily="18" charset="0"/>
              </a:rPr>
              <a:t>Antwerp V-1 Rocket Attack </a:t>
            </a:r>
            <a:r>
              <a:rPr lang="en-US" dirty="0">
                <a:latin typeface="Times New Roman" pitchFamily="18" charset="0"/>
                <a:cs typeface="Times New Roman" pitchFamily="18" charset="0"/>
              </a:rPr>
              <a:t>(see Thomas Pynchon, </a:t>
            </a:r>
            <a:r>
              <a:rPr lang="en-US" u="sng" dirty="0">
                <a:latin typeface="Times New Roman" pitchFamily="18" charset="0"/>
                <a:cs typeface="Times New Roman" pitchFamily="18" charset="0"/>
              </a:rPr>
              <a:t>Gravity’s Rainbow</a:t>
            </a:r>
            <a:r>
              <a:rPr lang="en-US" dirty="0">
                <a:latin typeface="Times New Roman" pitchFamily="18" charset="0"/>
                <a:cs typeface="Times New Roman" pitchFamily="18" charset="0"/>
              </a:rPr>
              <a:t>)</a:t>
            </a:r>
          </a:p>
          <a:p>
            <a:pPr algn="ctr"/>
            <a:r>
              <a:rPr lang="en-US" dirty="0">
                <a:latin typeface="Times New Roman" pitchFamily="18" charset="0"/>
                <a:cs typeface="Times New Roman" pitchFamily="18" charset="0"/>
              </a:rPr>
              <a:t>“When they start dropping those bombs”</a:t>
            </a:r>
          </a:p>
        </p:txBody>
      </p:sp>
      <p:sp>
        <p:nvSpPr>
          <p:cNvPr id="4" name="TextBox 3"/>
          <p:cNvSpPr txBox="1"/>
          <p:nvPr/>
        </p:nvSpPr>
        <p:spPr>
          <a:xfrm>
            <a:off x="1905000" y="6477000"/>
            <a:ext cx="3886200" cy="369332"/>
          </a:xfrm>
          <a:prstGeom prst="rect">
            <a:avLst/>
          </a:prstGeom>
          <a:noFill/>
        </p:spPr>
        <p:txBody>
          <a:bodyPr wrap="square" rtlCol="0">
            <a:spAutoFit/>
          </a:bodyPr>
          <a:lstStyle/>
          <a:p>
            <a:endParaRPr lang="en-US" dirty="0"/>
          </a:p>
        </p:txBody>
      </p:sp>
      <p:sp>
        <p:nvSpPr>
          <p:cNvPr id="5" name="TextBox 4"/>
          <p:cNvSpPr txBox="1"/>
          <p:nvPr/>
        </p:nvSpPr>
        <p:spPr>
          <a:xfrm>
            <a:off x="838200" y="6248400"/>
            <a:ext cx="7467600" cy="369332"/>
          </a:xfrm>
          <a:prstGeom prst="rect">
            <a:avLst/>
          </a:prstGeom>
          <a:solidFill>
            <a:srgbClr val="FFFF99"/>
          </a:solidFill>
        </p:spPr>
        <p:txBody>
          <a:bodyPr wrap="square" rtlCol="0">
            <a:spAutoFit/>
          </a:bodyPr>
          <a:lstStyle/>
          <a:p>
            <a:r>
              <a:rPr lang="en-US" dirty="0">
                <a:hlinkClick r:id="rId4"/>
              </a:rPr>
              <a:t>http://www.youtube.com/watch?v=pF87-4teb-c</a:t>
            </a:r>
            <a:r>
              <a:rPr lang="en-US" dirty="0"/>
              <a:t> 33:00-35:30, 41:00-41:45 </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Nukernch"/>
          <p:cNvPicPr>
            <a:picLocks noChangeAspect="1" noChangeArrowheads="1"/>
          </p:cNvPicPr>
          <p:nvPr/>
        </p:nvPicPr>
        <p:blipFill>
          <a:blip r:embed="rId2" cstate="print"/>
          <a:srcRect r="2678" b="18993"/>
          <a:stretch>
            <a:fillRect/>
          </a:stretch>
        </p:blipFill>
        <p:spPr bwMode="auto">
          <a:xfrm>
            <a:off x="762000" y="1271587"/>
            <a:ext cx="7848600" cy="4824413"/>
          </a:xfrm>
          <a:prstGeom prst="rect">
            <a:avLst/>
          </a:prstGeom>
          <a:noFill/>
          <a:ln w="9525">
            <a:noFill/>
            <a:miter lim="800000"/>
            <a:headEnd/>
            <a:tailEnd/>
          </a:ln>
        </p:spPr>
      </p:pic>
      <p:sp>
        <p:nvSpPr>
          <p:cNvPr id="25603" name="Text Box 3"/>
          <p:cNvSpPr txBox="1">
            <a:spLocks noChangeArrowheads="1"/>
          </p:cNvSpPr>
          <p:nvPr/>
        </p:nvSpPr>
        <p:spPr bwMode="auto">
          <a:xfrm>
            <a:off x="152400" y="6019800"/>
            <a:ext cx="8991600" cy="701675"/>
          </a:xfrm>
          <a:prstGeom prst="rect">
            <a:avLst/>
          </a:prstGeom>
          <a:solidFill>
            <a:srgbClr val="FFFF99"/>
          </a:solidFill>
          <a:ln w="9525">
            <a:noFill/>
            <a:miter lim="800000"/>
            <a:headEnd/>
            <a:tailEnd/>
          </a:ln>
        </p:spPr>
        <p:txBody>
          <a:bodyPr>
            <a:spAutoFit/>
          </a:bodyPr>
          <a:lstStyle/>
          <a:p>
            <a:r>
              <a:rPr lang="en-US" sz="1600" dirty="0"/>
              <a:t>The suburban ranch-style home (c. 1950) offered a sheltered look of protected privacy and a surrounding natural world reassuringly tamed and controlled</a:t>
            </a:r>
            <a:r>
              <a:rPr lang="en-US" dirty="0"/>
              <a:t>.</a:t>
            </a:r>
          </a:p>
        </p:txBody>
      </p:sp>
      <p:sp>
        <p:nvSpPr>
          <p:cNvPr id="25604" name="Text Box 4"/>
          <p:cNvSpPr txBox="1">
            <a:spLocks noChangeArrowheads="1"/>
          </p:cNvSpPr>
          <p:nvPr/>
        </p:nvSpPr>
        <p:spPr bwMode="auto">
          <a:xfrm>
            <a:off x="212725" y="228600"/>
            <a:ext cx="8702675" cy="1631216"/>
          </a:xfrm>
          <a:prstGeom prst="rect">
            <a:avLst/>
          </a:prstGeom>
          <a:solidFill>
            <a:srgbClr val="FFFF99"/>
          </a:solidFill>
          <a:ln w="9525">
            <a:noFill/>
            <a:miter lim="800000"/>
            <a:headEnd/>
            <a:tailEnd/>
          </a:ln>
        </p:spPr>
        <p:txBody>
          <a:bodyPr>
            <a:spAutoFit/>
          </a:bodyPr>
          <a:lstStyle/>
          <a:p>
            <a:r>
              <a:rPr lang="en-US" sz="2000" b="1" i="1" dirty="0">
                <a:latin typeface="Times New Roman" pitchFamily="18" charset="0"/>
                <a:cs typeface="Times New Roman" pitchFamily="18" charset="0"/>
              </a:rPr>
              <a:t>E. The Femme Fatale</a:t>
            </a:r>
            <a:r>
              <a:rPr lang="en-US" sz="2000" dirty="0">
                <a:latin typeface="Times New Roman" pitchFamily="18" charset="0"/>
                <a:cs typeface="Times New Roman" pitchFamily="18" charset="0"/>
              </a:rPr>
              <a:t>:  Postwar </a:t>
            </a:r>
            <a:r>
              <a:rPr lang="en-US" sz="2000" dirty="0" err="1">
                <a:latin typeface="Times New Roman" pitchFamily="18" charset="0"/>
                <a:cs typeface="Times New Roman" pitchFamily="18" charset="0"/>
              </a:rPr>
              <a:t>domesticty</a:t>
            </a:r>
            <a:r>
              <a:rPr lang="en-US" sz="2000" dirty="0">
                <a:latin typeface="Times New Roman" pitchFamily="18" charset="0"/>
                <a:cs typeface="Times New Roman" pitchFamily="18" charset="0"/>
              </a:rPr>
              <a:t> (“ah, the escape from mass society”): </a:t>
            </a:r>
            <a:r>
              <a:rPr lang="en-US" sz="2000" dirty="0"/>
              <a:t>The nuclear family and the terrors/threat of the age: thermonuclear war, male angst and alienation, female sexuality and emancipation, perversion and subversion and the crisis in masculinity, and the irony of </a:t>
            </a:r>
            <a:r>
              <a:rPr lang="en-US" sz="2000" dirty="0" err="1"/>
              <a:t>McCarthyite</a:t>
            </a:r>
            <a:r>
              <a:rPr lang="en-US" sz="2000" dirty="0"/>
              <a:t> fears (materialism, bureaucracy, conformity)</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ukeHMon"/>
          <p:cNvPicPr>
            <a:picLocks noChangeAspect="1" noChangeArrowheads="1"/>
          </p:cNvPicPr>
          <p:nvPr/>
        </p:nvPicPr>
        <p:blipFill>
          <a:blip r:embed="rId2" cstate="print"/>
          <a:srcRect/>
          <a:stretch>
            <a:fillRect/>
          </a:stretch>
        </p:blipFill>
        <p:spPr bwMode="auto">
          <a:xfrm>
            <a:off x="228600" y="76200"/>
            <a:ext cx="4741863" cy="6705600"/>
          </a:xfrm>
          <a:prstGeom prst="rect">
            <a:avLst/>
          </a:prstGeom>
          <a:noFill/>
        </p:spPr>
      </p:pic>
      <p:pic>
        <p:nvPicPr>
          <p:cNvPr id="3" name="Picture 2" descr="NukeEros"/>
          <p:cNvPicPr>
            <a:picLocks noChangeAspect="1" noChangeArrowheads="1"/>
          </p:cNvPicPr>
          <p:nvPr/>
        </p:nvPicPr>
        <p:blipFill>
          <a:blip r:embed="rId3" cstate="print"/>
          <a:srcRect/>
          <a:stretch>
            <a:fillRect/>
          </a:stretch>
        </p:blipFill>
        <p:spPr bwMode="auto">
          <a:xfrm>
            <a:off x="5116512" y="762000"/>
            <a:ext cx="4027488" cy="5791200"/>
          </a:xfrm>
          <a:prstGeom prst="rect">
            <a:avLst/>
          </a:prstGeom>
          <a:noFill/>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Fear In 50's\FamlySht.jpg"/>
          <p:cNvPicPr>
            <a:picLocks noChangeAspect="1" noChangeArrowheads="1"/>
          </p:cNvPicPr>
          <p:nvPr/>
        </p:nvPicPr>
        <p:blipFill>
          <a:blip r:embed="rId2" cstate="print"/>
          <a:srcRect/>
          <a:stretch>
            <a:fillRect/>
          </a:stretch>
        </p:blipFill>
        <p:spPr bwMode="auto">
          <a:xfrm>
            <a:off x="228600" y="228600"/>
            <a:ext cx="3448050" cy="4953000"/>
          </a:xfrm>
          <a:prstGeom prst="rect">
            <a:avLst/>
          </a:prstGeom>
          <a:noFill/>
        </p:spPr>
      </p:pic>
      <p:pic>
        <p:nvPicPr>
          <p:cNvPr id="7171" name="Picture 3" descr="F:\Fear In 50's\HomeBoun.jpg"/>
          <p:cNvPicPr>
            <a:picLocks noChangeAspect="1" noChangeArrowheads="1"/>
          </p:cNvPicPr>
          <p:nvPr/>
        </p:nvPicPr>
        <p:blipFill>
          <a:blip r:embed="rId3" cstate="print"/>
          <a:srcRect l="3334" r="3334"/>
          <a:stretch>
            <a:fillRect/>
          </a:stretch>
        </p:blipFill>
        <p:spPr bwMode="auto">
          <a:xfrm>
            <a:off x="3810000" y="2266950"/>
            <a:ext cx="5105400" cy="4292600"/>
          </a:xfrm>
          <a:prstGeom prst="rect">
            <a:avLst/>
          </a:prstGeom>
          <a:noFill/>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farm1.static.flickr.com/125/334177909_0120c47c96_o.jpg"/>
          <p:cNvPicPr>
            <a:picLocks noChangeAspect="1" noChangeArrowheads="1"/>
          </p:cNvPicPr>
          <p:nvPr/>
        </p:nvPicPr>
        <p:blipFill>
          <a:blip r:embed="rId2" cstate="print"/>
          <a:srcRect/>
          <a:stretch>
            <a:fillRect/>
          </a:stretch>
        </p:blipFill>
        <p:spPr bwMode="auto">
          <a:xfrm>
            <a:off x="1143000" y="609600"/>
            <a:ext cx="7143750" cy="5838826"/>
          </a:xfrm>
          <a:prstGeom prst="rect">
            <a:avLst/>
          </a:prstGeom>
          <a:noFill/>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Fear In 50's\SexRays.jpg"/>
          <p:cNvPicPr>
            <a:picLocks noChangeAspect="1" noChangeArrowheads="1"/>
          </p:cNvPicPr>
          <p:nvPr/>
        </p:nvPicPr>
        <p:blipFill>
          <a:blip r:embed="rId2" cstate="print"/>
          <a:srcRect/>
          <a:stretch>
            <a:fillRect/>
          </a:stretch>
        </p:blipFill>
        <p:spPr bwMode="auto">
          <a:xfrm>
            <a:off x="0" y="1"/>
            <a:ext cx="6562227" cy="4572000"/>
          </a:xfrm>
          <a:prstGeom prst="rect">
            <a:avLst/>
          </a:prstGeom>
          <a:noFill/>
        </p:spPr>
      </p:pic>
      <p:pic>
        <p:nvPicPr>
          <p:cNvPr id="3" name="Picture 2" descr="F:\Fear In 50's\ShdyLady.jpg"/>
          <p:cNvPicPr>
            <a:picLocks noChangeAspect="1" noChangeArrowheads="1"/>
          </p:cNvPicPr>
          <p:nvPr/>
        </p:nvPicPr>
        <p:blipFill>
          <a:blip r:embed="rId3" cstate="print"/>
          <a:srcRect/>
          <a:stretch>
            <a:fillRect/>
          </a:stretch>
        </p:blipFill>
        <p:spPr bwMode="auto">
          <a:xfrm>
            <a:off x="6333172" y="2971800"/>
            <a:ext cx="2810828" cy="3886200"/>
          </a:xfrm>
          <a:prstGeom prst="rect">
            <a:avLst/>
          </a:prstGeom>
          <a:noFill/>
        </p:spPr>
      </p:pic>
      <p:sp>
        <p:nvSpPr>
          <p:cNvPr id="4" name="TextBox 3"/>
          <p:cNvSpPr txBox="1"/>
          <p:nvPr/>
        </p:nvSpPr>
        <p:spPr>
          <a:xfrm>
            <a:off x="457200" y="5334000"/>
            <a:ext cx="5181600" cy="646331"/>
          </a:xfrm>
          <a:prstGeom prst="rect">
            <a:avLst/>
          </a:prstGeom>
          <a:solidFill>
            <a:srgbClr val="FFFF99"/>
          </a:solidFill>
        </p:spPr>
        <p:txBody>
          <a:bodyPr wrap="square" rtlCol="0">
            <a:spAutoFit/>
          </a:bodyPr>
          <a:lstStyle/>
          <a:p>
            <a:r>
              <a:rPr lang="en-US" dirty="0"/>
              <a:t>Bombshells, bikinis, and undomesticated sexuality as a dangerous, explosive force.</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ostRosi"/>
          <p:cNvPicPr>
            <a:picLocks noChangeAspect="1" noChangeArrowheads="1"/>
          </p:cNvPicPr>
          <p:nvPr/>
        </p:nvPicPr>
        <p:blipFill>
          <a:blip r:embed="rId2" cstate="print"/>
          <a:srcRect l="3922" t="9904" r="29070"/>
          <a:stretch>
            <a:fillRect/>
          </a:stretch>
        </p:blipFill>
        <p:spPr bwMode="auto">
          <a:xfrm>
            <a:off x="1828800" y="381000"/>
            <a:ext cx="6248400" cy="4987925"/>
          </a:xfrm>
          <a:prstGeom prst="rect">
            <a:avLst/>
          </a:prstGeom>
          <a:noFill/>
          <a:ln w="9525">
            <a:noFill/>
            <a:miter lim="800000"/>
            <a:headEnd/>
            <a:tailEnd/>
          </a:ln>
        </p:spPr>
      </p:pic>
      <p:sp>
        <p:nvSpPr>
          <p:cNvPr id="24579" name="Text Box 3"/>
          <p:cNvSpPr txBox="1">
            <a:spLocks noChangeArrowheads="1"/>
          </p:cNvSpPr>
          <p:nvPr/>
        </p:nvSpPr>
        <p:spPr bwMode="auto">
          <a:xfrm>
            <a:off x="212725" y="193675"/>
            <a:ext cx="7864475" cy="457200"/>
          </a:xfrm>
          <a:prstGeom prst="rect">
            <a:avLst/>
          </a:prstGeom>
          <a:noFill/>
          <a:ln w="9525">
            <a:noFill/>
            <a:miter lim="800000"/>
            <a:headEnd/>
            <a:tailEnd/>
          </a:ln>
        </p:spPr>
        <p:txBody>
          <a:bodyPr>
            <a:spAutoFit/>
          </a:bodyPr>
          <a:lstStyle/>
          <a:p>
            <a:r>
              <a:rPr lang="en-US"/>
              <a:t>E. AH, DOMESTICITY, the ESCAPE from mass society.</a:t>
            </a:r>
          </a:p>
        </p:txBody>
      </p:sp>
      <p:sp>
        <p:nvSpPr>
          <p:cNvPr id="24580" name="Rectangle 4"/>
          <p:cNvSpPr>
            <a:spLocks noChangeArrowheads="1"/>
          </p:cNvSpPr>
          <p:nvPr/>
        </p:nvSpPr>
        <p:spPr bwMode="auto">
          <a:xfrm>
            <a:off x="304800" y="5638800"/>
            <a:ext cx="8305800" cy="923330"/>
          </a:xfrm>
          <a:prstGeom prst="rect">
            <a:avLst/>
          </a:prstGeom>
          <a:solidFill>
            <a:srgbClr val="FFFF99"/>
          </a:solidFill>
          <a:ln w="9525">
            <a:noFill/>
            <a:miter lim="800000"/>
            <a:headEnd/>
            <a:tailEnd/>
          </a:ln>
        </p:spPr>
        <p:txBody>
          <a:bodyPr wrap="square">
            <a:spAutoFit/>
          </a:bodyPr>
          <a:lstStyle/>
          <a:p>
            <a:r>
              <a:rPr lang="en-US" sz="1800" dirty="0">
                <a:latin typeface="Times New Roman" pitchFamily="18" charset="0"/>
                <a:cs typeface="Times New Roman" pitchFamily="18" charset="0"/>
              </a:rPr>
              <a:t>The ex-serviceman must become "the head man again....Your part in the remaking of this man is to fit his home to him, understanding why he wants it this way, forgetting your own preferences."  - </a:t>
            </a:r>
            <a:r>
              <a:rPr lang="en-US" sz="1800" u="sng" dirty="0">
                <a:latin typeface="Times New Roman" pitchFamily="18" charset="0"/>
                <a:cs typeface="Times New Roman" pitchFamily="18" charset="0"/>
              </a:rPr>
              <a:t>House Beautiful</a:t>
            </a:r>
            <a:r>
              <a:rPr lang="en-US" sz="1800" dirty="0">
                <a:latin typeface="Times New Roman" pitchFamily="18" charset="0"/>
                <a:cs typeface="Times New Roman" pitchFamily="18" charset="0"/>
              </a:rPr>
              <a:t>, 1945</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WINDOWS\Desktop\Fear In 50's\Harried.jpg"/>
          <p:cNvPicPr>
            <a:picLocks noChangeAspect="1" noChangeArrowheads="1"/>
          </p:cNvPicPr>
          <p:nvPr/>
        </p:nvPicPr>
        <p:blipFill>
          <a:blip r:embed="rId2" cstate="print"/>
          <a:srcRect r="987" b="2353"/>
          <a:stretch>
            <a:fillRect/>
          </a:stretch>
        </p:blipFill>
        <p:spPr bwMode="auto">
          <a:xfrm>
            <a:off x="3432175" y="152400"/>
            <a:ext cx="5254625" cy="6324600"/>
          </a:xfrm>
          <a:prstGeom prst="rect">
            <a:avLst/>
          </a:prstGeom>
          <a:noFill/>
        </p:spPr>
      </p:pic>
      <p:sp>
        <p:nvSpPr>
          <p:cNvPr id="18435" name="Text Box 3"/>
          <p:cNvSpPr txBox="1">
            <a:spLocks noChangeArrowheads="1"/>
          </p:cNvSpPr>
          <p:nvPr/>
        </p:nvSpPr>
        <p:spPr bwMode="auto">
          <a:xfrm>
            <a:off x="152400" y="1828800"/>
            <a:ext cx="3140075" cy="2862322"/>
          </a:xfrm>
          <a:prstGeom prst="rect">
            <a:avLst/>
          </a:prstGeom>
          <a:solidFill>
            <a:srgbClr val="FFFF99"/>
          </a:solidFill>
          <a:ln w="9525">
            <a:noFill/>
            <a:miter lim="800000"/>
            <a:headEnd/>
            <a:tailEnd/>
          </a:ln>
          <a:effectLst/>
        </p:spPr>
        <p:txBody>
          <a:bodyPr wrap="square">
            <a:spAutoFit/>
          </a:bodyPr>
          <a:lstStyle/>
          <a:p>
            <a:r>
              <a:rPr lang="en-US" b="1"/>
              <a:t>"</a:t>
            </a:r>
            <a:r>
              <a:rPr lang="en-US" dirty="0"/>
              <a:t>Women who lead very active lives, under conditions of nervous stress and strain, often do not conceive, and when they do, they miscarry.  These women are violating their own biological natures; and for this they pay a heavy price." </a:t>
            </a:r>
          </a:p>
          <a:p>
            <a:endParaRPr lang="en-US" dirty="0"/>
          </a:p>
          <a:p>
            <a:r>
              <a:rPr lang="en-US" dirty="0"/>
              <a:t>- </a:t>
            </a:r>
            <a:r>
              <a:rPr lang="en-US" u="sng" dirty="0"/>
              <a:t>Ladies Home Journal</a:t>
            </a:r>
            <a:r>
              <a:rPr lang="en-US" dirty="0"/>
              <a:t> 1949</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33600" y="5638800"/>
            <a:ext cx="6711950" cy="1006475"/>
          </a:xfrm>
          <a:prstGeom prst="rect">
            <a:avLst/>
          </a:prstGeom>
          <a:solidFill>
            <a:srgbClr val="FFFF99"/>
          </a:solidFill>
          <a:ln w="9525">
            <a:noFill/>
            <a:miter lim="800000"/>
            <a:headEnd/>
            <a:tailEnd/>
          </a:ln>
          <a:effectLst/>
        </p:spPr>
        <p:txBody>
          <a:bodyPr wrap="none">
            <a:spAutoFit/>
          </a:bodyPr>
          <a:lstStyle/>
          <a:p>
            <a:r>
              <a:rPr lang="en-US" sz="1800" dirty="0"/>
              <a:t>A 1958 department store window depicting the ideal suburban family.</a:t>
            </a:r>
          </a:p>
          <a:p>
            <a:r>
              <a:rPr lang="en-US" sz="1800" dirty="0"/>
              <a:t>It instructs women consumers “How to Keep a Man” - by buying home</a:t>
            </a:r>
          </a:p>
          <a:p>
            <a:r>
              <a:rPr lang="en-US" sz="1800" dirty="0"/>
              <a:t>movie cameras and backyard barbecues</a:t>
            </a:r>
            <a:r>
              <a:rPr lang="en-US" dirty="0"/>
              <a:t>.  </a:t>
            </a:r>
          </a:p>
        </p:txBody>
      </p:sp>
      <p:pic>
        <p:nvPicPr>
          <p:cNvPr id="60419" name="Picture 3" descr="C:\WINDOWS\Desktop\Fear In 50's\HwKpMan.jpg"/>
          <p:cNvPicPr>
            <a:picLocks noChangeAspect="1" noChangeArrowheads="1"/>
          </p:cNvPicPr>
          <p:nvPr/>
        </p:nvPicPr>
        <p:blipFill>
          <a:blip r:embed="rId2" cstate="print"/>
          <a:srcRect l="2899" t="18571" r="7246" b="2075"/>
          <a:stretch>
            <a:fillRect/>
          </a:stretch>
        </p:blipFill>
        <p:spPr bwMode="auto">
          <a:xfrm>
            <a:off x="1447800" y="152400"/>
            <a:ext cx="7162800" cy="5429250"/>
          </a:xfrm>
          <a:prstGeom prst="rect">
            <a:avLst/>
          </a:prstGeom>
          <a:noFill/>
        </p:spPr>
      </p:pic>
      <p:sp>
        <p:nvSpPr>
          <p:cNvPr id="60420" name="Text Box 4"/>
          <p:cNvSpPr txBox="1">
            <a:spLocks noChangeArrowheads="1"/>
          </p:cNvSpPr>
          <p:nvPr/>
        </p:nvSpPr>
        <p:spPr bwMode="auto">
          <a:xfrm>
            <a:off x="136525" y="66675"/>
            <a:ext cx="3152775" cy="519113"/>
          </a:xfrm>
          <a:prstGeom prst="rect">
            <a:avLst/>
          </a:prstGeom>
          <a:noFill/>
          <a:ln w="9525">
            <a:noFill/>
            <a:miter lim="800000"/>
            <a:headEnd/>
            <a:tailEnd/>
          </a:ln>
          <a:effectLst/>
        </p:spPr>
        <p:txBody>
          <a:bodyPr wrap="none">
            <a:spAutoFit/>
          </a:bodyPr>
          <a:lstStyle/>
          <a:p>
            <a:r>
              <a:rPr lang="en-US" sz="2800"/>
              <a:t>Disciplining Women</a:t>
            </a:r>
            <a:endParaRPr lang="en-US"/>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t2.gstatic.com/images?q=tbn:ANd9GcTUPGvA9_z71AVOeE3YJiGzx8yXz9QeDqXuY1QP1R9-nhhEE9hUOQ"/>
          <p:cNvPicPr>
            <a:picLocks noChangeAspect="1" noChangeArrowheads="1"/>
          </p:cNvPicPr>
          <p:nvPr/>
        </p:nvPicPr>
        <p:blipFill>
          <a:blip r:embed="rId2" cstate="print"/>
          <a:srcRect/>
          <a:stretch>
            <a:fillRect/>
          </a:stretch>
        </p:blipFill>
        <p:spPr bwMode="auto">
          <a:xfrm>
            <a:off x="304800" y="304800"/>
            <a:ext cx="4055269" cy="2971800"/>
          </a:xfrm>
          <a:prstGeom prst="rect">
            <a:avLst/>
          </a:prstGeom>
          <a:noFill/>
        </p:spPr>
      </p:pic>
      <p:pic>
        <p:nvPicPr>
          <p:cNvPr id="69636" name="Picture 4" descr="http://t3.gstatic.com/images?q=tbn:ANd9GcTUtpiQAOMCCRyBXll4CvgjYmmXs37_wJHQpBdYfO5HnmAOsgBA"/>
          <p:cNvPicPr>
            <a:picLocks noChangeAspect="1" noChangeArrowheads="1"/>
          </p:cNvPicPr>
          <p:nvPr/>
        </p:nvPicPr>
        <p:blipFill>
          <a:blip r:embed="rId3" cstate="print"/>
          <a:srcRect/>
          <a:stretch>
            <a:fillRect/>
          </a:stretch>
        </p:blipFill>
        <p:spPr bwMode="auto">
          <a:xfrm>
            <a:off x="4724400" y="228600"/>
            <a:ext cx="4170966" cy="3124200"/>
          </a:xfrm>
          <a:prstGeom prst="rect">
            <a:avLst/>
          </a:prstGeom>
          <a:noFill/>
        </p:spPr>
      </p:pic>
      <p:pic>
        <p:nvPicPr>
          <p:cNvPr id="69638" name="Picture 6" descr="http://t3.gstatic.com/images?q=tbn:ANd9GcSzv1AqM4sNfPQiI86ElP0YYKeUmWSc0QyVh3YmIT0J2gMSqmTI"/>
          <p:cNvPicPr>
            <a:picLocks noChangeAspect="1" noChangeArrowheads="1"/>
          </p:cNvPicPr>
          <p:nvPr/>
        </p:nvPicPr>
        <p:blipFill>
          <a:blip r:embed="rId4" cstate="print"/>
          <a:srcRect/>
          <a:stretch>
            <a:fillRect/>
          </a:stretch>
        </p:blipFill>
        <p:spPr bwMode="auto">
          <a:xfrm>
            <a:off x="6553200" y="3252537"/>
            <a:ext cx="2314575" cy="3424490"/>
          </a:xfrm>
          <a:prstGeom prst="rect">
            <a:avLst/>
          </a:prstGeom>
          <a:noFill/>
        </p:spPr>
      </p:pic>
      <p:pic>
        <p:nvPicPr>
          <p:cNvPr id="69640" name="Picture 8" descr="http://t3.gstatic.com/images?q=tbn:ANd9GcTufQYVxCttWgcG9vNxWGuT6t3qL7p3EBN4dgxBJcfOBua7zHyC"/>
          <p:cNvPicPr>
            <a:picLocks noChangeAspect="1" noChangeArrowheads="1"/>
          </p:cNvPicPr>
          <p:nvPr/>
        </p:nvPicPr>
        <p:blipFill>
          <a:blip r:embed="rId5" cstate="print"/>
          <a:srcRect/>
          <a:stretch>
            <a:fillRect/>
          </a:stretch>
        </p:blipFill>
        <p:spPr bwMode="auto">
          <a:xfrm>
            <a:off x="304800" y="3320142"/>
            <a:ext cx="2895600" cy="3309259"/>
          </a:xfrm>
          <a:prstGeom prst="rect">
            <a:avLst/>
          </a:prstGeom>
          <a:noFill/>
        </p:spPr>
      </p:pic>
      <p:pic>
        <p:nvPicPr>
          <p:cNvPr id="69642" name="Picture 10" descr="http://t2.gstatic.com/images?q=tbn:ANd9GcQfQmo3H-Lsk3whnO7hq17L6BRvKO_0iCCC9ygZKt8ck9Tj4S0g"/>
          <p:cNvPicPr>
            <a:picLocks noChangeAspect="1" noChangeArrowheads="1"/>
          </p:cNvPicPr>
          <p:nvPr/>
        </p:nvPicPr>
        <p:blipFill>
          <a:blip r:embed="rId6" cstate="print"/>
          <a:srcRect/>
          <a:stretch>
            <a:fillRect/>
          </a:stretch>
        </p:blipFill>
        <p:spPr bwMode="auto">
          <a:xfrm>
            <a:off x="3429000" y="4270068"/>
            <a:ext cx="2971800" cy="2225983"/>
          </a:xfrm>
          <a:prstGeom prst="rect">
            <a:avLst/>
          </a:prstGeom>
          <a:noFill/>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photo.goodreads.com/books/1328774888l/73615.jpg"/>
          <p:cNvPicPr>
            <a:picLocks noChangeAspect="1" noChangeArrowheads="1"/>
          </p:cNvPicPr>
          <p:nvPr/>
        </p:nvPicPr>
        <p:blipFill>
          <a:blip r:embed="rId2" cstate="print"/>
          <a:srcRect/>
          <a:stretch>
            <a:fillRect/>
          </a:stretch>
        </p:blipFill>
        <p:spPr bwMode="auto">
          <a:xfrm>
            <a:off x="3124200" y="0"/>
            <a:ext cx="3057525" cy="5025344"/>
          </a:xfrm>
          <a:prstGeom prst="rect">
            <a:avLst/>
          </a:prstGeom>
          <a:noFill/>
        </p:spPr>
      </p:pic>
      <p:pic>
        <p:nvPicPr>
          <p:cNvPr id="3" name="Picture 2" descr="http://t1.gstatic.com/images?q=tbn:ANd9GcTUxecbV52c2eU0ZXuH3A6WF48f868GV88NIo7GgKyyig84t357"/>
          <p:cNvPicPr>
            <a:picLocks noChangeAspect="1" noChangeArrowheads="1"/>
          </p:cNvPicPr>
          <p:nvPr/>
        </p:nvPicPr>
        <p:blipFill>
          <a:blip r:embed="rId3" cstate="print"/>
          <a:srcRect/>
          <a:stretch>
            <a:fillRect/>
          </a:stretch>
        </p:blipFill>
        <p:spPr bwMode="auto">
          <a:xfrm>
            <a:off x="0" y="0"/>
            <a:ext cx="3200400" cy="2440773"/>
          </a:xfrm>
          <a:prstGeom prst="rect">
            <a:avLst/>
          </a:prstGeom>
          <a:noFill/>
        </p:spPr>
      </p:pic>
      <p:pic>
        <p:nvPicPr>
          <p:cNvPr id="4" name="Picture 4" descr="http://t2.gstatic.com/images?q=tbn:ANd9GcTVSoyUJJjDzgw01ydVdqX-dfPPWGWqkMwkAQPeLV9YUYMRefhq"/>
          <p:cNvPicPr>
            <a:picLocks noChangeAspect="1" noChangeArrowheads="1"/>
          </p:cNvPicPr>
          <p:nvPr/>
        </p:nvPicPr>
        <p:blipFill>
          <a:blip r:embed="rId4" cstate="print"/>
          <a:srcRect/>
          <a:stretch>
            <a:fillRect/>
          </a:stretch>
        </p:blipFill>
        <p:spPr bwMode="auto">
          <a:xfrm>
            <a:off x="1" y="2438400"/>
            <a:ext cx="3057670" cy="2362200"/>
          </a:xfrm>
          <a:prstGeom prst="rect">
            <a:avLst/>
          </a:prstGeom>
          <a:noFill/>
        </p:spPr>
      </p:pic>
      <p:pic>
        <p:nvPicPr>
          <p:cNvPr id="5" name="Picture 2" descr="http://t2.gstatic.com/images?q=tbn:ANd9GcSU2s5QXAZwM9opzU56HCojy-U2yVkhUhjW8OQBXfQmXBf_VKdBeA"/>
          <p:cNvPicPr>
            <a:picLocks noChangeAspect="1" noChangeArrowheads="1"/>
          </p:cNvPicPr>
          <p:nvPr/>
        </p:nvPicPr>
        <p:blipFill>
          <a:blip r:embed="rId5" cstate="print"/>
          <a:srcRect t="2919"/>
          <a:stretch>
            <a:fillRect/>
          </a:stretch>
        </p:blipFill>
        <p:spPr bwMode="auto">
          <a:xfrm>
            <a:off x="1" y="4572000"/>
            <a:ext cx="3047999" cy="2286000"/>
          </a:xfrm>
          <a:prstGeom prst="rect">
            <a:avLst/>
          </a:prstGeom>
          <a:noFill/>
        </p:spPr>
      </p:pic>
      <p:pic>
        <p:nvPicPr>
          <p:cNvPr id="6" name="Picture 2" descr="http://t2.gstatic.com/images?q=tbn:ANd9GcR9FcXaA4878___FH0kn_Y6EI49X607yYNGg1jbPrhBf7MCxhTA"/>
          <p:cNvPicPr>
            <a:picLocks noChangeAspect="1" noChangeArrowheads="1"/>
          </p:cNvPicPr>
          <p:nvPr/>
        </p:nvPicPr>
        <p:blipFill>
          <a:blip r:embed="rId6" cstate="print"/>
          <a:srcRect/>
          <a:stretch>
            <a:fillRect/>
          </a:stretch>
        </p:blipFill>
        <p:spPr bwMode="auto">
          <a:xfrm>
            <a:off x="3276600" y="4527157"/>
            <a:ext cx="2362200" cy="2330843"/>
          </a:xfrm>
          <a:prstGeom prst="rect">
            <a:avLst/>
          </a:prstGeom>
          <a:noFill/>
        </p:spPr>
      </p:pic>
      <p:pic>
        <p:nvPicPr>
          <p:cNvPr id="7" name="Picture 4" descr="http://t0.gstatic.com/images?q=tbn:ANd9GcSkxwzEds8ahRw7wHGPwzlgxb9Yb7HTl4Twl6AoknOigGuekgZu"/>
          <p:cNvPicPr>
            <a:picLocks noChangeAspect="1" noChangeArrowheads="1"/>
          </p:cNvPicPr>
          <p:nvPr/>
        </p:nvPicPr>
        <p:blipFill>
          <a:blip r:embed="rId7" cstate="print"/>
          <a:srcRect/>
          <a:stretch>
            <a:fillRect/>
          </a:stretch>
        </p:blipFill>
        <p:spPr bwMode="auto">
          <a:xfrm>
            <a:off x="6096000" y="1905000"/>
            <a:ext cx="3048000" cy="2376000"/>
          </a:xfrm>
          <a:prstGeom prst="rect">
            <a:avLst/>
          </a:prstGeom>
          <a:noFill/>
        </p:spPr>
      </p:pic>
      <p:pic>
        <p:nvPicPr>
          <p:cNvPr id="8" name="Picture 2" descr="http://t3.gstatic.com/images?q=tbn:ANd9GcSHPmglUwvyn_Vu6ExgdWsaGnMSiaV3MnDp1wSjUvwhg8A6XFaBNA"/>
          <p:cNvPicPr>
            <a:picLocks noChangeAspect="1" noChangeArrowheads="1"/>
          </p:cNvPicPr>
          <p:nvPr/>
        </p:nvPicPr>
        <p:blipFill>
          <a:blip r:embed="rId8" cstate="print"/>
          <a:srcRect/>
          <a:stretch>
            <a:fillRect/>
          </a:stretch>
        </p:blipFill>
        <p:spPr bwMode="auto">
          <a:xfrm>
            <a:off x="5791200" y="4323904"/>
            <a:ext cx="3352800" cy="2534095"/>
          </a:xfrm>
          <a:prstGeom prst="rect">
            <a:avLst/>
          </a:prstGeom>
          <a:noFill/>
        </p:spPr>
      </p:pic>
      <p:pic>
        <p:nvPicPr>
          <p:cNvPr id="57346" name="Picture 2" descr="http://t2.gstatic.com/images?q=tbn:ANd9GcSbnLHkd6qiL9u7Z7nYPJnq7ApsTNCdrWXwhMAsBzF5Ws_rulIQ"/>
          <p:cNvPicPr>
            <a:picLocks noChangeAspect="1" noChangeArrowheads="1"/>
          </p:cNvPicPr>
          <p:nvPr/>
        </p:nvPicPr>
        <p:blipFill>
          <a:blip r:embed="rId9" cstate="print"/>
          <a:srcRect/>
          <a:stretch>
            <a:fillRect/>
          </a:stretch>
        </p:blipFill>
        <p:spPr bwMode="auto">
          <a:xfrm>
            <a:off x="6753225" y="0"/>
            <a:ext cx="2390775" cy="1914525"/>
          </a:xfrm>
          <a:prstGeom prst="rect">
            <a:avLst/>
          </a:prstGeom>
          <a:noFill/>
        </p:spPr>
      </p:pic>
      <p:pic>
        <p:nvPicPr>
          <p:cNvPr id="51202" name="Picture 2" descr="http://t3.gstatic.com/images?q=tbn:ANd9GcSN7HfTCGo8KsUJY_H7WoSunvyVnt8wiSBfwl7YhG8TTSP-hxdM"/>
          <p:cNvPicPr>
            <a:picLocks noChangeAspect="1" noChangeArrowheads="1"/>
          </p:cNvPicPr>
          <p:nvPr/>
        </p:nvPicPr>
        <p:blipFill>
          <a:blip r:embed="rId10" cstate="print"/>
          <a:srcRect/>
          <a:stretch>
            <a:fillRect/>
          </a:stretch>
        </p:blipFill>
        <p:spPr bwMode="auto">
          <a:xfrm>
            <a:off x="5638800" y="0"/>
            <a:ext cx="1333500" cy="3419475"/>
          </a:xfrm>
          <a:prstGeom prst="rect">
            <a:avLst/>
          </a:prstGeom>
          <a:noFill/>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3.gstatic.com/images?q=tbn:ANd9GcSHPmglUwvyn_Vu6ExgdWsaGnMSiaV3MnDp1wSjUvwhg8A6XFaBNA"/>
          <p:cNvPicPr>
            <a:picLocks noChangeAspect="1" noChangeArrowheads="1"/>
          </p:cNvPicPr>
          <p:nvPr/>
        </p:nvPicPr>
        <p:blipFill>
          <a:blip r:embed="rId2" cstate="print"/>
          <a:srcRect/>
          <a:stretch>
            <a:fillRect/>
          </a:stretch>
        </p:blipFill>
        <p:spPr bwMode="auto">
          <a:xfrm>
            <a:off x="5405806" y="0"/>
            <a:ext cx="3528644" cy="2667000"/>
          </a:xfrm>
          <a:prstGeom prst="rect">
            <a:avLst/>
          </a:prstGeom>
          <a:noFill/>
        </p:spPr>
      </p:pic>
      <p:pic>
        <p:nvPicPr>
          <p:cNvPr id="18436" name="Picture 4" descr="http://t2.gstatic.com/images?q=tbn:ANd9GcR1LmUH4xDzhYMWb6wlTow1NyNWZXec1k5k5wsjcYq44IxkKNhZ"/>
          <p:cNvPicPr>
            <a:picLocks noChangeAspect="1" noChangeArrowheads="1"/>
          </p:cNvPicPr>
          <p:nvPr/>
        </p:nvPicPr>
        <p:blipFill>
          <a:blip r:embed="rId3" cstate="print"/>
          <a:srcRect/>
          <a:stretch>
            <a:fillRect/>
          </a:stretch>
        </p:blipFill>
        <p:spPr bwMode="auto">
          <a:xfrm>
            <a:off x="152400" y="4194162"/>
            <a:ext cx="3276600" cy="2454289"/>
          </a:xfrm>
          <a:prstGeom prst="rect">
            <a:avLst/>
          </a:prstGeom>
          <a:noFill/>
        </p:spPr>
      </p:pic>
      <p:pic>
        <p:nvPicPr>
          <p:cNvPr id="18438" name="Picture 6" descr="http://t0.gstatic.com/images?q=tbn:ANd9GcSPGacocrObgiT0fTAx9dzupcfUkAS_0A8vCSH8_9VKgt9TjA6P"/>
          <p:cNvPicPr>
            <a:picLocks noChangeAspect="1" noChangeArrowheads="1"/>
          </p:cNvPicPr>
          <p:nvPr/>
        </p:nvPicPr>
        <p:blipFill>
          <a:blip r:embed="rId4" cstate="print"/>
          <a:srcRect/>
          <a:stretch>
            <a:fillRect/>
          </a:stretch>
        </p:blipFill>
        <p:spPr bwMode="auto">
          <a:xfrm>
            <a:off x="228600" y="304800"/>
            <a:ext cx="3276600" cy="2454289"/>
          </a:xfrm>
          <a:prstGeom prst="rect">
            <a:avLst/>
          </a:prstGeom>
          <a:noFill/>
        </p:spPr>
      </p:pic>
      <p:pic>
        <p:nvPicPr>
          <p:cNvPr id="18440" name="Picture 8" descr="http://t3.gstatic.com/images?q=tbn:ANd9GcRwxbnv3kp6mkR2XywwU_ne26RsghAm9U0wkHKhHsWgg66wwk15VQ"/>
          <p:cNvPicPr>
            <a:picLocks noChangeAspect="1" noChangeArrowheads="1"/>
          </p:cNvPicPr>
          <p:nvPr/>
        </p:nvPicPr>
        <p:blipFill>
          <a:blip r:embed="rId5" cstate="print"/>
          <a:srcRect/>
          <a:stretch>
            <a:fillRect/>
          </a:stretch>
        </p:blipFill>
        <p:spPr bwMode="auto">
          <a:xfrm>
            <a:off x="5715000" y="2667000"/>
            <a:ext cx="3152775" cy="2361539"/>
          </a:xfrm>
          <a:prstGeom prst="rect">
            <a:avLst/>
          </a:prstGeom>
          <a:noFill/>
        </p:spPr>
      </p:pic>
      <p:pic>
        <p:nvPicPr>
          <p:cNvPr id="18442" name="Picture 10" descr="http://t2.gstatic.com/images?q=tbn:ANd9GcSa1l8WXaCex9s_fnHLo2MKwvC0-hwP6AWEGblyWvq9nUXGIQtx6A"/>
          <p:cNvPicPr>
            <a:picLocks noChangeAspect="1" noChangeArrowheads="1"/>
          </p:cNvPicPr>
          <p:nvPr/>
        </p:nvPicPr>
        <p:blipFill>
          <a:blip r:embed="rId6" cstate="print"/>
          <a:srcRect/>
          <a:stretch>
            <a:fillRect/>
          </a:stretch>
        </p:blipFill>
        <p:spPr bwMode="auto">
          <a:xfrm>
            <a:off x="3352800" y="4610614"/>
            <a:ext cx="3000375" cy="2247386"/>
          </a:xfrm>
          <a:prstGeom prst="rect">
            <a:avLst/>
          </a:prstGeom>
          <a:noFill/>
        </p:spPr>
      </p:pic>
      <p:pic>
        <p:nvPicPr>
          <p:cNvPr id="18444" name="Picture 12" descr="http://t3.gstatic.com/images?q=tbn:ANd9GcQzeduHNA9N1BuJeaWj6b38KNPGpPd7OBZ9M6gbvHaRwcyCSrx1"/>
          <p:cNvPicPr>
            <a:picLocks noChangeAspect="1" noChangeArrowheads="1"/>
          </p:cNvPicPr>
          <p:nvPr/>
        </p:nvPicPr>
        <p:blipFill>
          <a:blip r:embed="rId7" cstate="print"/>
          <a:srcRect/>
          <a:stretch>
            <a:fillRect/>
          </a:stretch>
        </p:blipFill>
        <p:spPr bwMode="auto">
          <a:xfrm>
            <a:off x="6248401" y="4689095"/>
            <a:ext cx="2895600" cy="2168906"/>
          </a:xfrm>
          <a:prstGeom prst="rect">
            <a:avLst/>
          </a:prstGeom>
          <a:noFill/>
        </p:spPr>
      </p:pic>
      <p:pic>
        <p:nvPicPr>
          <p:cNvPr id="18446" name="Picture 14" descr="http://t0.gstatic.com/images?q=tbn:ANd9GcQdpUDy7ABs1zWgDx73e_EroIbKmbPpjhFVmPevOlwydTEd0MC4jA"/>
          <p:cNvPicPr>
            <a:picLocks noChangeAspect="1" noChangeArrowheads="1"/>
          </p:cNvPicPr>
          <p:nvPr/>
        </p:nvPicPr>
        <p:blipFill>
          <a:blip r:embed="rId8" cstate="print"/>
          <a:srcRect/>
          <a:stretch>
            <a:fillRect/>
          </a:stretch>
        </p:blipFill>
        <p:spPr bwMode="auto">
          <a:xfrm>
            <a:off x="2667000" y="2203894"/>
            <a:ext cx="3067050" cy="2330008"/>
          </a:xfrm>
          <a:prstGeom prst="rect">
            <a:avLst/>
          </a:prstGeom>
          <a:noFill/>
        </p:spPr>
      </p:pic>
      <p:pic>
        <p:nvPicPr>
          <p:cNvPr id="18448" name="Picture 16" descr="http://t0.gstatic.com/images?q=tbn:ANd9GcRCqIXhZjUl-fuUZIDe94RxMoSZBrfc2p4Scloek3IQreBwkl3IhQ"/>
          <p:cNvPicPr>
            <a:picLocks noChangeAspect="1" noChangeArrowheads="1"/>
          </p:cNvPicPr>
          <p:nvPr/>
        </p:nvPicPr>
        <p:blipFill>
          <a:blip r:embed="rId9" cstate="print"/>
          <a:srcRect/>
          <a:stretch>
            <a:fillRect/>
          </a:stretch>
        </p:blipFill>
        <p:spPr bwMode="auto">
          <a:xfrm>
            <a:off x="152400" y="2590800"/>
            <a:ext cx="2466975" cy="1847851"/>
          </a:xfrm>
          <a:prstGeom prst="rect">
            <a:avLst/>
          </a:prstGeom>
          <a:noFill/>
        </p:spPr>
      </p:pic>
      <p:sp>
        <p:nvSpPr>
          <p:cNvPr id="10" name="TextBox 9"/>
          <p:cNvSpPr txBox="1"/>
          <p:nvPr/>
        </p:nvSpPr>
        <p:spPr>
          <a:xfrm>
            <a:off x="3352800" y="228600"/>
            <a:ext cx="2133600" cy="1754326"/>
          </a:xfrm>
          <a:prstGeom prst="rect">
            <a:avLst/>
          </a:prstGeom>
          <a:solidFill>
            <a:srgbClr val="FFFF99"/>
          </a:solidFill>
        </p:spPr>
        <p:txBody>
          <a:bodyPr wrap="square" rtlCol="0">
            <a:spAutoFit/>
          </a:bodyPr>
          <a:lstStyle/>
          <a:p>
            <a:r>
              <a:rPr lang="en-US" dirty="0"/>
              <a:t>But then again is/was film noir civically useless, simply about surrender in the face of this destruction?</a:t>
            </a:r>
          </a:p>
        </p:txBody>
      </p:sp>
      <p:sp>
        <p:nvSpPr>
          <p:cNvPr id="16" name="TextBox 15"/>
          <p:cNvSpPr txBox="1"/>
          <p:nvPr/>
        </p:nvSpPr>
        <p:spPr>
          <a:xfrm>
            <a:off x="914400" y="2072819"/>
            <a:ext cx="7467600" cy="4708981"/>
          </a:xfrm>
          <a:prstGeom prst="rect">
            <a:avLst/>
          </a:prstGeom>
          <a:solidFill>
            <a:srgbClr val="FFFF99"/>
          </a:solidFill>
        </p:spPr>
        <p:txBody>
          <a:bodyPr wrap="square" rtlCol="0">
            <a:spAutoFit/>
          </a:bodyPr>
          <a:lstStyle/>
          <a:p>
            <a:r>
              <a:rPr lang="en-US" sz="2000" dirty="0">
                <a:latin typeface="Times New Roman" pitchFamily="18" charset="0"/>
                <a:cs typeface="Times New Roman" pitchFamily="18" charset="0"/>
              </a:rPr>
              <a:t>These films give us unique access to the spaces of the 1940s and 1950s and offers lessons about those spaces for us in the present. Other commentators have, of course, linked the city to film noir, but more as an underlying mythic structure, theme, or vision. But </a:t>
            </a:r>
            <a:r>
              <a:rPr lang="en-US" sz="2000" dirty="0" err="1">
                <a:latin typeface="Times New Roman" pitchFamily="18" charset="0"/>
                <a:cs typeface="Times New Roman" pitchFamily="18" charset="0"/>
              </a:rPr>
              <a:t>Dimendberg</a:t>
            </a:r>
            <a:r>
              <a:rPr lang="en-US" sz="2000" dirty="0">
                <a:latin typeface="Times New Roman" pitchFamily="18" charset="0"/>
                <a:cs typeface="Times New Roman" pitchFamily="18" charset="0"/>
              </a:rPr>
              <a:t> added a new emphasis on geography, city planning, and architectural theory, as well as urban and cultural theory.  He is examining “the city” in film noir, but specifically the historical, changing postwar city in film noir.  He urges us to recognize the destructive power of postwar planning and redevelopment, akin to the destruction of war, and to see film noir as an aid-to-memory to a society losing the physical basis of its memories (and experiencing loss and displacement as a result).  For us, reexamining film noir should sharpen our sense of historical difference, of how different that era was to our own, and to heighten our sense of our own period as “merely one outcome among many contingent possibilities.”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2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5/Angels_Flight_East.jpg/250px-Angels_Flight_East.jpg"/>
          <p:cNvPicPr>
            <a:picLocks noChangeAspect="1" noChangeArrowheads="1"/>
          </p:cNvPicPr>
          <p:nvPr/>
        </p:nvPicPr>
        <p:blipFill>
          <a:blip r:embed="rId2" cstate="print"/>
          <a:srcRect/>
          <a:stretch>
            <a:fillRect/>
          </a:stretch>
        </p:blipFill>
        <p:spPr bwMode="auto">
          <a:xfrm>
            <a:off x="5867400" y="2493567"/>
            <a:ext cx="3276600" cy="4364433"/>
          </a:xfrm>
          <a:prstGeom prst="rect">
            <a:avLst/>
          </a:prstGeom>
          <a:noFill/>
        </p:spPr>
      </p:pic>
      <p:pic>
        <p:nvPicPr>
          <p:cNvPr id="1028" name="Picture 4" descr="http://upload.wikimedia.org/wikipedia/commons/thumb/6/6f/Angels_Flight.jpg/250px-Angels_Flight.jpg"/>
          <p:cNvPicPr>
            <a:picLocks noChangeAspect="1" noChangeArrowheads="1"/>
          </p:cNvPicPr>
          <p:nvPr/>
        </p:nvPicPr>
        <p:blipFill>
          <a:blip r:embed="rId3" cstate="print"/>
          <a:srcRect/>
          <a:stretch>
            <a:fillRect/>
          </a:stretch>
        </p:blipFill>
        <p:spPr bwMode="auto">
          <a:xfrm>
            <a:off x="0" y="2899561"/>
            <a:ext cx="2971800" cy="3958439"/>
          </a:xfrm>
          <a:prstGeom prst="rect">
            <a:avLst/>
          </a:prstGeom>
          <a:noFill/>
        </p:spPr>
      </p:pic>
      <p:pic>
        <p:nvPicPr>
          <p:cNvPr id="1030" name="Picture 6" descr="http://upload.wikimedia.org/wikipedia/commons/thumb/6/60/AngelsFlight.jpg/300px-AngelsFlight.jpg"/>
          <p:cNvPicPr>
            <a:picLocks noChangeAspect="1" noChangeArrowheads="1"/>
          </p:cNvPicPr>
          <p:nvPr/>
        </p:nvPicPr>
        <p:blipFill>
          <a:blip r:embed="rId4" cstate="print"/>
          <a:srcRect/>
          <a:stretch>
            <a:fillRect/>
          </a:stretch>
        </p:blipFill>
        <p:spPr bwMode="auto">
          <a:xfrm>
            <a:off x="4958368" y="0"/>
            <a:ext cx="4185632" cy="2971800"/>
          </a:xfrm>
          <a:prstGeom prst="rect">
            <a:avLst/>
          </a:prstGeom>
          <a:noFill/>
        </p:spPr>
      </p:pic>
      <p:pic>
        <p:nvPicPr>
          <p:cNvPr id="1032" name="Picture 8" descr="File:Angelsflight1903.jpg"/>
          <p:cNvPicPr>
            <a:picLocks noChangeAspect="1" noChangeArrowheads="1"/>
          </p:cNvPicPr>
          <p:nvPr/>
        </p:nvPicPr>
        <p:blipFill>
          <a:blip r:embed="rId5" cstate="print"/>
          <a:srcRect/>
          <a:stretch>
            <a:fillRect/>
          </a:stretch>
        </p:blipFill>
        <p:spPr bwMode="auto">
          <a:xfrm>
            <a:off x="0" y="0"/>
            <a:ext cx="4636008" cy="2971800"/>
          </a:xfrm>
          <a:prstGeom prst="rect">
            <a:avLst/>
          </a:prstGeom>
          <a:noFill/>
        </p:spPr>
      </p:pic>
      <p:sp>
        <p:nvSpPr>
          <p:cNvPr id="9" name="TextBox 8"/>
          <p:cNvSpPr txBox="1"/>
          <p:nvPr/>
        </p:nvSpPr>
        <p:spPr>
          <a:xfrm>
            <a:off x="2438400" y="117693"/>
            <a:ext cx="4038600" cy="5909310"/>
          </a:xfrm>
          <a:prstGeom prst="rect">
            <a:avLst/>
          </a:prstGeom>
          <a:solidFill>
            <a:srgbClr val="FFFF99"/>
          </a:solidFill>
        </p:spPr>
        <p:txBody>
          <a:bodyPr wrap="square" rtlCol="0">
            <a:spAutoFit/>
          </a:bodyPr>
          <a:lstStyle/>
          <a:p>
            <a:r>
              <a:rPr lang="en-US" dirty="0"/>
              <a:t>Film noir conveys “impression of real life, of lived experience” (Nino Frank via </a:t>
            </a:r>
            <a:r>
              <a:rPr lang="en-US" dirty="0" err="1"/>
              <a:t>Dimendberg</a:t>
            </a:r>
            <a:r>
              <a:rPr lang="en-US" dirty="0"/>
              <a:t>) that differentiated it from detective films of the past.  The narrative device reinforced that, producing a fragmented story with rapid transitions that gave “a greater impression of lived experience.”  Not simply a quest for realism, the emphasis on lived experience captures a concern with “temporality and spatiality” that addresses both the concentrated urban space of the 1940s metropolis and the dispersed and fragmented spaces of the suburban world.  The continuing fascination with film noir registers a nostalgia for a cinematic and urban experience, an experience of time and space, an image of the city, that theme parks and yuppie lifestyle enclaves cannot provide.</a:t>
            </a:r>
          </a:p>
        </p:txBody>
      </p:sp>
      <p:sp>
        <p:nvSpPr>
          <p:cNvPr id="10" name="TextBox 9"/>
          <p:cNvSpPr txBox="1"/>
          <p:nvPr/>
        </p:nvSpPr>
        <p:spPr>
          <a:xfrm>
            <a:off x="6477000" y="2286000"/>
            <a:ext cx="2667000" cy="2031325"/>
          </a:xfrm>
          <a:prstGeom prst="rect">
            <a:avLst/>
          </a:prstGeom>
          <a:solidFill>
            <a:srgbClr val="FFFF99"/>
          </a:solidFill>
        </p:spPr>
        <p:txBody>
          <a:bodyPr wrap="square" rtlCol="0">
            <a:spAutoFit/>
          </a:bodyPr>
          <a:lstStyle/>
          <a:p>
            <a:r>
              <a:rPr lang="en-US" dirty="0">
                <a:hlinkClick r:id="rId6"/>
              </a:rPr>
              <a:t>http://www.tcm.com/mediaroom/video/349098/Act-Of-Violence-Movie-Clip-No-Place-To-Go.html</a:t>
            </a:r>
            <a:r>
              <a:rPr lang="en-US" dirty="0"/>
              <a:t>  </a:t>
            </a:r>
          </a:p>
          <a:p>
            <a:endParaRPr lang="en-US" dirty="0">
              <a:hlinkClick r:id="rId7"/>
            </a:endParaRPr>
          </a:p>
          <a:p>
            <a:r>
              <a:rPr lang="en-US" dirty="0">
                <a:hlinkClick r:id="rId7"/>
              </a:rPr>
              <a:t>http://www.youtube.com/watch?v=Jqc50ySFqIs</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bg/>
                                          </p:spTgt>
                                        </p:tgtEl>
                                        <p:attrNameLst>
                                          <p:attrName>style.visibility</p:attrName>
                                        </p:attrNameLst>
                                      </p:cBhvr>
                                      <p:to>
                                        <p:strVal val="visible"/>
                                      </p:to>
                                    </p:set>
                                    <p:animEffect transition="in" filter="fade">
                                      <p:cBhvr>
                                        <p:cTn id="15" dur="2000"/>
                                        <p:tgtEl>
                                          <p:spTgt spid="10">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2000"/>
                                        <p:tgtEl>
                                          <p:spTgt spid="1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build="allAtOnce"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cstate="print"/>
          <a:srcRect/>
          <a:stretch>
            <a:fillRect/>
          </a:stretch>
        </p:blipFill>
        <p:spPr bwMode="auto">
          <a:xfrm>
            <a:off x="3352800" y="152400"/>
            <a:ext cx="5638800" cy="4067175"/>
          </a:xfrm>
          <a:prstGeom prst="rect">
            <a:avLst/>
          </a:prstGeom>
          <a:noFill/>
          <a:ln w="9525">
            <a:noFill/>
            <a:round/>
            <a:headEnd/>
            <a:tailEnd/>
          </a:ln>
        </p:spPr>
      </p:pic>
      <p:pic>
        <p:nvPicPr>
          <p:cNvPr id="52227" name="Picture 2"/>
          <p:cNvPicPr>
            <a:picLocks noChangeAspect="1" noChangeArrowheads="1"/>
          </p:cNvPicPr>
          <p:nvPr/>
        </p:nvPicPr>
        <p:blipFill>
          <a:blip r:embed="rId4" cstate="print"/>
          <a:srcRect/>
          <a:stretch>
            <a:fillRect/>
          </a:stretch>
        </p:blipFill>
        <p:spPr bwMode="auto">
          <a:xfrm>
            <a:off x="5715000" y="4343400"/>
            <a:ext cx="3048000" cy="2300288"/>
          </a:xfrm>
          <a:prstGeom prst="rect">
            <a:avLst/>
          </a:prstGeom>
          <a:noFill/>
          <a:ln w="9525">
            <a:noFill/>
            <a:round/>
            <a:headEnd/>
            <a:tailEnd/>
          </a:ln>
        </p:spPr>
      </p:pic>
      <p:sp>
        <p:nvSpPr>
          <p:cNvPr id="52228" name="Text Box 3"/>
          <p:cNvSpPr txBox="1">
            <a:spLocks noChangeArrowheads="1"/>
          </p:cNvSpPr>
          <p:nvPr/>
        </p:nvSpPr>
        <p:spPr bwMode="auto">
          <a:xfrm>
            <a:off x="228600" y="152400"/>
            <a:ext cx="3124200" cy="4803495"/>
          </a:xfrm>
          <a:prstGeom prst="rect">
            <a:avLst/>
          </a:prstGeom>
          <a:noFill/>
          <a:ln w="9525">
            <a:noFill/>
            <a:round/>
            <a:headEnd/>
            <a:tailEnd/>
          </a:ln>
        </p:spPr>
        <p:txBody>
          <a:bodyPr wrap="square"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FFFFFF"/>
                </a:solidFill>
              </a:rPr>
              <a:t>No longer a nightmare of spatial segregation and class-bound privilege (Lang’s Metropolis), the city threatened to become “a homogenized and homogenizing abstract space” as captured in Hopper’s “Approaching a City.”  “There is a certain fear and anxiety, and a great visual interest in the things that one sees coming into a city,” Hopper wrote.  The city center is nowhere to be seen in Hopper’s painting, a blank concrete wall its most prominent element.  </a:t>
            </a:r>
          </a:p>
        </p:txBody>
      </p:sp>
      <p:sp>
        <p:nvSpPr>
          <p:cNvPr id="6" name="TextBox 5"/>
          <p:cNvSpPr txBox="1"/>
          <p:nvPr/>
        </p:nvSpPr>
        <p:spPr>
          <a:xfrm>
            <a:off x="304800" y="4953000"/>
            <a:ext cx="5334000" cy="1754326"/>
          </a:xfrm>
          <a:prstGeom prst="rect">
            <a:avLst/>
          </a:prstGeom>
          <a:solidFill>
            <a:srgbClr val="FFFF99"/>
          </a:solidFill>
        </p:spPr>
        <p:txBody>
          <a:bodyPr wrap="square" rtlCol="0">
            <a:spAutoFit/>
          </a:bodyPr>
          <a:lstStyle/>
          <a:p>
            <a:r>
              <a:rPr lang="en-US" dirty="0"/>
              <a:t>Noir’s continuing fascination for us as the record of a transition period when an older world of transparent social relations (traced by the detective) gave way to more dispersed and opaque forms of power in suburbanization and the dominance of impersonal corporations.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10600" cy="5355312"/>
          </a:xfrm>
          <a:prstGeom prst="rect">
            <a:avLst/>
          </a:prstGeom>
          <a:solidFill>
            <a:srgbClr val="FFFF99"/>
          </a:solidFill>
        </p:spPr>
        <p:txBody>
          <a:bodyPr wrap="square" rtlCol="0">
            <a:spAutoFit/>
          </a:bodyPr>
          <a:lstStyle/>
          <a:p>
            <a:r>
              <a:rPr lang="en-US" dirty="0"/>
              <a:t>Many postwar commentators lamented the disintegration of a language of city building that taught us how to read and construct urban space.  In its place came what a later scholar (Henri </a:t>
            </a:r>
            <a:r>
              <a:rPr lang="en-US" dirty="0" err="1"/>
              <a:t>Lefevre</a:t>
            </a:r>
            <a:r>
              <a:rPr lang="en-US" dirty="0"/>
              <a:t>) called abstract space (shopping center, office park, housing tract), spaces devoted to a single function (dwelling, leisure, exchange, production, transport) but lacking the collective and cultural meaning of a market square (leisure, exchange, politics) or city gate (political, ceremonial, commercial).  Abstract space paid no attention to the subjective and aesthetic experience of actual everyday users of urban space, particularly walkers, but served the ends of economic accumulation and social control or a purely technological function. Not the lived, concrete space subjective experience, abstract space privileged “reproducibility, repetition, and reproduction of social relationships.” Jose Luis </a:t>
            </a:r>
            <a:r>
              <a:rPr lang="en-US" dirty="0" err="1"/>
              <a:t>Sert</a:t>
            </a:r>
            <a:r>
              <a:rPr lang="en-US" dirty="0"/>
              <a:t> argued that the “</a:t>
            </a:r>
            <a:r>
              <a:rPr lang="en-US" i="1" dirty="0"/>
              <a:t>natural frame of man has been destroyed in the big cities.” </a:t>
            </a:r>
            <a:r>
              <a:rPr lang="en-US" dirty="0"/>
              <a:t>Elements hostile to human nature have replaced the natural ones that once constituted man’s surroundings. We are obliged to walk on hard pavements, to breathe and see through polluted air, our eyes are constantly disturbed by rapidly changing lights. Our ‘corridor streets’ canalize cold or hot air and noises of all kinds, etc. But besides having substituted the natural surroundings of man for hostile and artificial ones, </a:t>
            </a:r>
            <a:r>
              <a:rPr lang="en-US" i="1" dirty="0"/>
              <a:t>cities have fallen short of their main objective, that of fomenting and facilitating human contacts so as to raise the cultural level of their populations. To accomplish this social function, cities should be organic structures.” </a:t>
            </a:r>
            <a:r>
              <a:rPr lang="en-US" dirty="0" err="1"/>
              <a:t>Dimendberg</a:t>
            </a:r>
            <a:r>
              <a:rPr lang="en-US" dirty="0"/>
              <a:t>, 103-108</a:t>
            </a:r>
          </a:p>
        </p:txBody>
      </p:sp>
      <p:pic>
        <p:nvPicPr>
          <p:cNvPr id="122882" name="Picture 2" descr="http://t1.gstatic.com/images?q=tbn:ANd9GcQDBDQcXNOSgaqyESfTBttNIYZ70qZsFIjR0vI29mtcXDWqSDta"/>
          <p:cNvPicPr>
            <a:picLocks noChangeAspect="1" noChangeArrowheads="1"/>
          </p:cNvPicPr>
          <p:nvPr/>
        </p:nvPicPr>
        <p:blipFill>
          <a:blip r:embed="rId2" cstate="print"/>
          <a:srcRect/>
          <a:stretch>
            <a:fillRect/>
          </a:stretch>
        </p:blipFill>
        <p:spPr bwMode="auto">
          <a:xfrm>
            <a:off x="304800" y="228600"/>
            <a:ext cx="4359480" cy="3429000"/>
          </a:xfrm>
          <a:prstGeom prst="rect">
            <a:avLst/>
          </a:prstGeom>
          <a:noFill/>
        </p:spPr>
      </p:pic>
      <p:pic>
        <p:nvPicPr>
          <p:cNvPr id="122884" name="Picture 4" descr="http://t0.gstatic.com/images?q=tbn:ANd9GcSZIGtQegHF8Y7tthTSQjER5il93bJP5ff6C4kHmoIOBuOZ-0wERg"/>
          <p:cNvPicPr>
            <a:picLocks noChangeAspect="1" noChangeArrowheads="1"/>
          </p:cNvPicPr>
          <p:nvPr/>
        </p:nvPicPr>
        <p:blipFill>
          <a:blip r:embed="rId3" cstate="print"/>
          <a:srcRect/>
          <a:stretch>
            <a:fillRect/>
          </a:stretch>
        </p:blipFill>
        <p:spPr bwMode="auto">
          <a:xfrm>
            <a:off x="4648200" y="3245938"/>
            <a:ext cx="4302078" cy="344509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882"/>
                                        </p:tgtEl>
                                        <p:attrNameLst>
                                          <p:attrName>style.visibility</p:attrName>
                                        </p:attrNameLst>
                                      </p:cBhvr>
                                      <p:to>
                                        <p:strVal val="visible"/>
                                      </p:to>
                                    </p:set>
                                    <p:anim calcmode="lin" valueType="num">
                                      <p:cBhvr additive="base">
                                        <p:cTn id="7" dur="500" fill="hold"/>
                                        <p:tgtEl>
                                          <p:spTgt spid="122882"/>
                                        </p:tgtEl>
                                        <p:attrNameLst>
                                          <p:attrName>ppt_x</p:attrName>
                                        </p:attrNameLst>
                                      </p:cBhvr>
                                      <p:tavLst>
                                        <p:tav tm="0">
                                          <p:val>
                                            <p:strVal val="#ppt_x"/>
                                          </p:val>
                                        </p:tav>
                                        <p:tav tm="100000">
                                          <p:val>
                                            <p:strVal val="#ppt_x"/>
                                          </p:val>
                                        </p:tav>
                                      </p:tavLst>
                                    </p:anim>
                                    <p:anim calcmode="lin" valueType="num">
                                      <p:cBhvr additive="base">
                                        <p:cTn id="8" dur="500" fill="hold"/>
                                        <p:tgtEl>
                                          <p:spTgt spid="1228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884"/>
                                        </p:tgtEl>
                                        <p:attrNameLst>
                                          <p:attrName>style.visibility</p:attrName>
                                        </p:attrNameLst>
                                      </p:cBhvr>
                                      <p:to>
                                        <p:strVal val="visible"/>
                                      </p:to>
                                    </p:set>
                                    <p:anim calcmode="lin" valueType="num">
                                      <p:cBhvr additive="base">
                                        <p:cTn id="13" dur="500" fill="hold"/>
                                        <p:tgtEl>
                                          <p:spTgt spid="122884"/>
                                        </p:tgtEl>
                                        <p:attrNameLst>
                                          <p:attrName>ppt_x</p:attrName>
                                        </p:attrNameLst>
                                      </p:cBhvr>
                                      <p:tavLst>
                                        <p:tav tm="0">
                                          <p:val>
                                            <p:strVal val="#ppt_x"/>
                                          </p:val>
                                        </p:tav>
                                        <p:tav tm="100000">
                                          <p:val>
                                            <p:strVal val="#ppt_x"/>
                                          </p:val>
                                        </p:tav>
                                      </p:tavLst>
                                    </p:anim>
                                    <p:anim calcmode="lin" valueType="num">
                                      <p:cBhvr additive="base">
                                        <p:cTn id="14" dur="500" fill="hold"/>
                                        <p:tgtEl>
                                          <p:spTgt spid="1228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farm1.static.flickr.com/134/334183172_9fa8cda4c6_o.jpg"/>
          <p:cNvPicPr>
            <a:picLocks noChangeAspect="1" noChangeArrowheads="1"/>
          </p:cNvPicPr>
          <p:nvPr/>
        </p:nvPicPr>
        <p:blipFill>
          <a:blip r:embed="rId2" cstate="print"/>
          <a:srcRect/>
          <a:stretch>
            <a:fillRect/>
          </a:stretch>
        </p:blipFill>
        <p:spPr bwMode="auto">
          <a:xfrm>
            <a:off x="1143000" y="381000"/>
            <a:ext cx="7143750" cy="5781676"/>
          </a:xfrm>
          <a:prstGeom prst="rect">
            <a:avLst/>
          </a:prstGeom>
          <a:noFill/>
        </p:spPr>
      </p:pic>
      <p:sp>
        <p:nvSpPr>
          <p:cNvPr id="3" name="TextBox 2"/>
          <p:cNvSpPr txBox="1"/>
          <p:nvPr/>
        </p:nvSpPr>
        <p:spPr>
          <a:xfrm>
            <a:off x="2133600" y="914400"/>
            <a:ext cx="3733800" cy="369332"/>
          </a:xfrm>
          <a:prstGeom prst="rect">
            <a:avLst/>
          </a:prstGeom>
          <a:solidFill>
            <a:schemeClr val="tx1"/>
          </a:solidFill>
        </p:spPr>
        <p:txBody>
          <a:bodyPr wrap="square" rtlCol="0">
            <a:spAutoFit/>
          </a:bodyPr>
          <a:lstStyle/>
          <a:p>
            <a:r>
              <a:rPr lang="en-US" dirty="0">
                <a:solidFill>
                  <a:schemeClr val="bg1"/>
                </a:solidFill>
              </a:rPr>
              <a:t>Different expressway, 1955, Detroit</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943600"/>
            <a:ext cx="6019800" cy="369332"/>
          </a:xfrm>
          <a:prstGeom prst="rect">
            <a:avLst/>
          </a:prstGeom>
          <a:solidFill>
            <a:schemeClr val="accent2"/>
          </a:solidFill>
        </p:spPr>
        <p:txBody>
          <a:bodyPr wrap="square" rtlCol="0">
            <a:spAutoFit/>
          </a:bodyPr>
          <a:lstStyle/>
          <a:p>
            <a:r>
              <a:rPr lang="en-US" dirty="0">
                <a:hlinkClick r:id="rId2"/>
              </a:rPr>
              <a:t>http://www.youtube.com/watch?v=IQoXV6oCzsQ</a:t>
            </a:r>
            <a:r>
              <a:rPr lang="en-US" dirty="0"/>
              <a:t>   1:52:45</a:t>
            </a:r>
          </a:p>
        </p:txBody>
      </p:sp>
      <p:sp>
        <p:nvSpPr>
          <p:cNvPr id="3" name="TextBox 2"/>
          <p:cNvSpPr txBox="1"/>
          <p:nvPr/>
        </p:nvSpPr>
        <p:spPr>
          <a:xfrm>
            <a:off x="228600" y="228600"/>
            <a:ext cx="3733800" cy="461665"/>
          </a:xfrm>
          <a:prstGeom prst="rect">
            <a:avLst/>
          </a:prstGeom>
          <a:solidFill>
            <a:srgbClr val="FFFF00"/>
          </a:solidFill>
        </p:spPr>
        <p:txBody>
          <a:bodyPr wrap="square" rtlCol="0">
            <a:spAutoFit/>
          </a:bodyPr>
          <a:lstStyle/>
          <a:p>
            <a:r>
              <a:rPr lang="en-US" sz="2400" dirty="0"/>
              <a:t>It’s a Wonderful Life (1946)</a:t>
            </a:r>
          </a:p>
        </p:txBody>
      </p:sp>
      <p:pic>
        <p:nvPicPr>
          <p:cNvPr id="3074" name="Picture 2" descr="https://encrypted-tbn1.google.com/images?q=tbn:ANd9GcQ0JEK2klauCPnpZ-e72U9tHRmNv6R_S0jT-tJW8mapNgRQ3q_c"/>
          <p:cNvPicPr>
            <a:picLocks noChangeAspect="1" noChangeArrowheads="1"/>
          </p:cNvPicPr>
          <p:nvPr/>
        </p:nvPicPr>
        <p:blipFill>
          <a:blip r:embed="rId3" cstate="print"/>
          <a:srcRect/>
          <a:stretch>
            <a:fillRect/>
          </a:stretch>
        </p:blipFill>
        <p:spPr bwMode="auto">
          <a:xfrm>
            <a:off x="2362200" y="838200"/>
            <a:ext cx="6400800" cy="4925616"/>
          </a:xfrm>
          <a:prstGeom prst="rect">
            <a:avLst/>
          </a:prstGeom>
          <a:noFill/>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t2.gstatic.com/images?q=tbn:ANd9GcTGXvmeEzwDyO1kW38ASzVdrK8nzti20fadJT-XwLZ4fOL1KCNerg"/>
          <p:cNvPicPr>
            <a:picLocks noChangeAspect="1" noChangeArrowheads="1"/>
          </p:cNvPicPr>
          <p:nvPr/>
        </p:nvPicPr>
        <p:blipFill>
          <a:blip r:embed="rId2" cstate="print"/>
          <a:srcRect/>
          <a:stretch>
            <a:fillRect/>
          </a:stretch>
        </p:blipFill>
        <p:spPr bwMode="auto">
          <a:xfrm>
            <a:off x="5715000" y="4299437"/>
            <a:ext cx="3429000" cy="2558563"/>
          </a:xfrm>
          <a:prstGeom prst="rect">
            <a:avLst/>
          </a:prstGeom>
          <a:noFill/>
        </p:spPr>
      </p:pic>
      <p:pic>
        <p:nvPicPr>
          <p:cNvPr id="20486" name="Picture 6" descr="http://t1.gstatic.com/images?q=tbn:ANd9GcSvpYRi5JOD7F3YbD4rUiWRAjAksjW37WRRksIFlTNShZJdpNKaUA"/>
          <p:cNvPicPr>
            <a:picLocks noChangeAspect="1" noChangeArrowheads="1"/>
          </p:cNvPicPr>
          <p:nvPr/>
        </p:nvPicPr>
        <p:blipFill>
          <a:blip r:embed="rId3" cstate="print"/>
          <a:srcRect/>
          <a:stretch>
            <a:fillRect/>
          </a:stretch>
        </p:blipFill>
        <p:spPr bwMode="auto">
          <a:xfrm>
            <a:off x="0" y="4689095"/>
            <a:ext cx="2895600" cy="2168906"/>
          </a:xfrm>
          <a:prstGeom prst="rect">
            <a:avLst/>
          </a:prstGeom>
          <a:noFill/>
        </p:spPr>
      </p:pic>
      <p:pic>
        <p:nvPicPr>
          <p:cNvPr id="20490" name="Picture 10" descr="http://t1.gstatic.com/images?q=tbn:ANd9GcRuIxUjLhPME_wCxPczkW-apeX52U8rn6luJb6mIgQr63FSUvjf"/>
          <p:cNvPicPr>
            <a:picLocks noChangeAspect="1" noChangeArrowheads="1"/>
          </p:cNvPicPr>
          <p:nvPr/>
        </p:nvPicPr>
        <p:blipFill>
          <a:blip r:embed="rId4" cstate="print"/>
          <a:srcRect/>
          <a:stretch>
            <a:fillRect/>
          </a:stretch>
        </p:blipFill>
        <p:spPr bwMode="auto">
          <a:xfrm>
            <a:off x="-1" y="0"/>
            <a:ext cx="3293829" cy="2590800"/>
          </a:xfrm>
          <a:prstGeom prst="rect">
            <a:avLst/>
          </a:prstGeom>
          <a:noFill/>
        </p:spPr>
      </p:pic>
      <p:pic>
        <p:nvPicPr>
          <p:cNvPr id="20492" name="Picture 12" descr="http://t1.gstatic.com/images?q=tbn:ANd9GcThR1MZeFCeQtIHXeOZwMoBZSAveyaVYoiFOkE2KKZ2uPZVjo6M2g"/>
          <p:cNvPicPr>
            <a:picLocks noChangeAspect="1" noChangeArrowheads="1"/>
          </p:cNvPicPr>
          <p:nvPr/>
        </p:nvPicPr>
        <p:blipFill>
          <a:blip r:embed="rId5" cstate="print"/>
          <a:srcRect/>
          <a:stretch>
            <a:fillRect/>
          </a:stretch>
        </p:blipFill>
        <p:spPr bwMode="auto">
          <a:xfrm>
            <a:off x="3124200" y="4800600"/>
            <a:ext cx="2447925" cy="1866901"/>
          </a:xfrm>
          <a:prstGeom prst="rect">
            <a:avLst/>
          </a:prstGeom>
          <a:noFill/>
        </p:spPr>
      </p:pic>
      <p:pic>
        <p:nvPicPr>
          <p:cNvPr id="20494" name="Picture 14" descr="http://t0.gstatic.com/images?q=tbn:ANd9GcSUterelx9lzyB-6nteFlY-rX8XtVCO3b2I7GWD9vebqSllA4iG"/>
          <p:cNvPicPr>
            <a:picLocks noChangeAspect="1" noChangeArrowheads="1"/>
          </p:cNvPicPr>
          <p:nvPr/>
        </p:nvPicPr>
        <p:blipFill>
          <a:blip r:embed="rId6" cstate="print"/>
          <a:srcRect/>
          <a:stretch>
            <a:fillRect/>
          </a:stretch>
        </p:blipFill>
        <p:spPr bwMode="auto">
          <a:xfrm>
            <a:off x="0" y="2819400"/>
            <a:ext cx="2476500" cy="1847851"/>
          </a:xfrm>
          <a:prstGeom prst="rect">
            <a:avLst/>
          </a:prstGeom>
          <a:noFill/>
        </p:spPr>
      </p:pic>
      <p:pic>
        <p:nvPicPr>
          <p:cNvPr id="9" name="Picture 8" descr="http://t1.gstatic.com/images?q=tbn:ANd9GcQ9phuN67MhXACAcWnamupqZx3YsQMMylHNkTs09XCR_JuRzybwhg"/>
          <p:cNvPicPr>
            <a:picLocks noChangeAspect="1" noChangeArrowheads="1"/>
          </p:cNvPicPr>
          <p:nvPr/>
        </p:nvPicPr>
        <p:blipFill>
          <a:blip r:embed="rId7" cstate="print"/>
          <a:srcRect/>
          <a:stretch>
            <a:fillRect/>
          </a:stretch>
        </p:blipFill>
        <p:spPr bwMode="auto">
          <a:xfrm>
            <a:off x="5379959" y="0"/>
            <a:ext cx="3764042" cy="2819400"/>
          </a:xfrm>
          <a:prstGeom prst="rect">
            <a:avLst/>
          </a:prstGeom>
          <a:noFill/>
        </p:spPr>
      </p:pic>
      <p:pic>
        <p:nvPicPr>
          <p:cNvPr id="10" name="Picture 2" descr="http://t2.gstatic.com/images?q=tbn:ANd9GcR9FcXaA4878___FH0kn_Y6EI49X607yYNGg1jbPrhBf7MCxhTA"/>
          <p:cNvPicPr>
            <a:picLocks noChangeAspect="1" noChangeArrowheads="1"/>
          </p:cNvPicPr>
          <p:nvPr/>
        </p:nvPicPr>
        <p:blipFill>
          <a:blip r:embed="rId8" cstate="print"/>
          <a:srcRect/>
          <a:stretch>
            <a:fillRect/>
          </a:stretch>
        </p:blipFill>
        <p:spPr bwMode="auto">
          <a:xfrm>
            <a:off x="2952750" y="1447800"/>
            <a:ext cx="3295650" cy="3251902"/>
          </a:xfrm>
          <a:prstGeom prst="rect">
            <a:avLst/>
          </a:prstGeom>
          <a:noFill/>
        </p:spPr>
      </p:pic>
      <p:sp>
        <p:nvSpPr>
          <p:cNvPr id="11" name="TextBox 10"/>
          <p:cNvSpPr txBox="1"/>
          <p:nvPr/>
        </p:nvSpPr>
        <p:spPr>
          <a:xfrm>
            <a:off x="6477000" y="3048000"/>
            <a:ext cx="2438400" cy="923330"/>
          </a:xfrm>
          <a:prstGeom prst="rect">
            <a:avLst/>
          </a:prstGeom>
          <a:solidFill>
            <a:srgbClr val="FFFF99"/>
          </a:solidFill>
        </p:spPr>
        <p:txBody>
          <a:bodyPr wrap="square" rtlCol="0">
            <a:spAutoFit/>
          </a:bodyPr>
          <a:lstStyle/>
          <a:p>
            <a:r>
              <a:rPr lang="en-US" dirty="0">
                <a:hlinkClick r:id="rId9"/>
              </a:rPr>
              <a:t>http://www.youtube.com/watch?v=MmtM8DtKJW0</a:t>
            </a:r>
            <a:r>
              <a:rPr lang="en-US" dirty="0"/>
              <a:t> </a:t>
            </a:r>
          </a:p>
        </p:txBody>
      </p:sp>
      <p:sp>
        <p:nvSpPr>
          <p:cNvPr id="12" name="TextBox 11"/>
          <p:cNvSpPr txBox="1"/>
          <p:nvPr/>
        </p:nvSpPr>
        <p:spPr>
          <a:xfrm>
            <a:off x="2895600" y="76200"/>
            <a:ext cx="2895600" cy="1200329"/>
          </a:xfrm>
          <a:prstGeom prst="rect">
            <a:avLst/>
          </a:prstGeom>
          <a:solidFill>
            <a:srgbClr val="FFFF99"/>
          </a:solidFill>
        </p:spPr>
        <p:txBody>
          <a:bodyPr wrap="square" rtlCol="0">
            <a:spAutoFit/>
          </a:bodyPr>
          <a:lstStyle/>
          <a:p>
            <a:r>
              <a:rPr lang="en-US" dirty="0"/>
              <a:t>Appropriation of abstract space by subjective time; fantasies of escape to some more “natural” area</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28600" y="304800"/>
            <a:ext cx="8458200" cy="1323439"/>
          </a:xfrm>
          <a:prstGeom prst="rect">
            <a:avLst/>
          </a:prstGeom>
          <a:solidFill>
            <a:srgbClr val="FFFF99"/>
          </a:solidFill>
          <a:ln w="9525">
            <a:noFill/>
            <a:miter lim="800000"/>
            <a:headEnd/>
            <a:tailEnd/>
          </a:ln>
        </p:spPr>
        <p:txBody>
          <a:bodyPr wrap="square">
            <a:spAutoFit/>
          </a:bodyPr>
          <a:lstStyle/>
          <a:p>
            <a:r>
              <a:rPr lang="en-US" sz="2000" dirty="0">
                <a:latin typeface="Times New Roman" pitchFamily="18" charset="0"/>
                <a:cs typeface="Times New Roman" pitchFamily="18" charset="0"/>
              </a:rPr>
              <a:t>the irony, the tragedy of this (i.e. noir within the context of the movie industry): film and perception (</a:t>
            </a:r>
            <a:r>
              <a:rPr lang="en-US" sz="2000" dirty="0" err="1">
                <a:latin typeface="Times New Roman" pitchFamily="18" charset="0"/>
                <a:cs typeface="Times New Roman" pitchFamily="18" charset="0"/>
              </a:rPr>
              <a:t>Marey</a:t>
            </a:r>
            <a:r>
              <a:rPr lang="en-US" sz="2000" dirty="0">
                <a:latin typeface="Times New Roman" pitchFamily="18" charset="0"/>
                <a:cs typeface="Times New Roman" pitchFamily="18" charset="0"/>
              </a:rPr>
              <a:t> and Muybridge; time, motion, and the new metropolitan form; panoramas and urban actualities; Benjamin on film unlocking our metropolitan lives; the city symphonies</a:t>
            </a:r>
          </a:p>
        </p:txBody>
      </p:sp>
      <p:pic>
        <p:nvPicPr>
          <p:cNvPr id="39939" name="Picture 3" descr="lady"/>
          <p:cNvPicPr>
            <a:picLocks noChangeAspect="1" noChangeArrowheads="1"/>
          </p:cNvPicPr>
          <p:nvPr/>
        </p:nvPicPr>
        <p:blipFill>
          <a:blip r:embed="rId2" cstate="print"/>
          <a:srcRect/>
          <a:stretch>
            <a:fillRect/>
          </a:stretch>
        </p:blipFill>
        <p:spPr bwMode="auto">
          <a:xfrm>
            <a:off x="3143250" y="2209800"/>
            <a:ext cx="5772150" cy="4292600"/>
          </a:xfrm>
          <a:prstGeom prst="rect">
            <a:avLst/>
          </a:prstGeom>
          <a:noFill/>
          <a:ln w="9525">
            <a:noFill/>
            <a:miter lim="800000"/>
            <a:headEnd/>
            <a:tailEnd/>
          </a:ln>
        </p:spPr>
      </p:pic>
      <p:pic>
        <p:nvPicPr>
          <p:cNvPr id="50178" name="Picture 2" descr="http://t1.gstatic.com/images?q=tbn:ANd9GcRoGQ6jIYjdK7o9EkhbP3Tx0QOY8zMayCHaXHYBs_4lGkV4Ik2C"/>
          <p:cNvPicPr>
            <a:picLocks noChangeAspect="1" noChangeArrowheads="1"/>
          </p:cNvPicPr>
          <p:nvPr/>
        </p:nvPicPr>
        <p:blipFill>
          <a:blip r:embed="rId3" cstate="print"/>
          <a:srcRect/>
          <a:stretch>
            <a:fillRect/>
          </a:stretch>
        </p:blipFill>
        <p:spPr bwMode="auto">
          <a:xfrm>
            <a:off x="304800" y="1905000"/>
            <a:ext cx="2590800" cy="3707050"/>
          </a:xfrm>
          <a:prstGeom prst="rect">
            <a:avLst/>
          </a:prstGeom>
          <a:noFill/>
        </p:spPr>
      </p:pic>
      <p:sp>
        <p:nvSpPr>
          <p:cNvPr id="5" name="TextBox 4"/>
          <p:cNvSpPr txBox="1"/>
          <p:nvPr/>
        </p:nvSpPr>
        <p:spPr>
          <a:xfrm>
            <a:off x="381000" y="5715000"/>
            <a:ext cx="2514600" cy="954107"/>
          </a:xfrm>
          <a:prstGeom prst="rect">
            <a:avLst/>
          </a:prstGeom>
          <a:solidFill>
            <a:srgbClr val="00B0F0"/>
          </a:solidFill>
        </p:spPr>
        <p:txBody>
          <a:bodyPr wrap="square" rtlCol="0">
            <a:spAutoFit/>
          </a:bodyPr>
          <a:lstStyle/>
          <a:p>
            <a:r>
              <a:rPr lang="en-US" sz="2800" i="1" dirty="0"/>
              <a:t>Lady From Shanghai </a:t>
            </a:r>
            <a:r>
              <a:rPr lang="en-US" dirty="0"/>
              <a:t>(1948)</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lfschess"/>
          <p:cNvPicPr>
            <a:picLocks noChangeAspect="1" noChangeArrowheads="1"/>
          </p:cNvPicPr>
          <p:nvPr/>
        </p:nvPicPr>
        <p:blipFill>
          <a:blip r:embed="rId2" cstate="print"/>
          <a:srcRect/>
          <a:stretch>
            <a:fillRect/>
          </a:stretch>
        </p:blipFill>
        <p:spPr bwMode="auto">
          <a:xfrm>
            <a:off x="381000" y="0"/>
            <a:ext cx="8534400" cy="5719763"/>
          </a:xfrm>
          <a:prstGeom prst="rect">
            <a:avLst/>
          </a:prstGeom>
          <a:noFill/>
          <a:ln w="9525">
            <a:noFill/>
            <a:miter lim="800000"/>
            <a:headEnd/>
            <a:tailEnd/>
          </a:ln>
        </p:spPr>
      </p:pic>
      <p:pic>
        <p:nvPicPr>
          <p:cNvPr id="40963" name="Picture 3"/>
          <p:cNvPicPr>
            <a:picLocks noChangeAspect="1" noChangeArrowheads="1"/>
          </p:cNvPicPr>
          <p:nvPr/>
        </p:nvPicPr>
        <p:blipFill>
          <a:blip r:embed="rId3" cstate="print"/>
          <a:srcRect/>
          <a:stretch>
            <a:fillRect/>
          </a:stretch>
        </p:blipFill>
        <p:spPr bwMode="auto">
          <a:xfrm>
            <a:off x="6599238" y="3962400"/>
            <a:ext cx="2359025" cy="2895600"/>
          </a:xfrm>
          <a:prstGeom prst="rect">
            <a:avLst/>
          </a:prstGeom>
          <a:noFill/>
          <a:ln w="9525">
            <a:noFill/>
            <a:miter lim="800000"/>
            <a:headEnd/>
            <a:tailEnd/>
          </a:ln>
        </p:spPr>
      </p:pic>
      <p:pic>
        <p:nvPicPr>
          <p:cNvPr id="40964" name="Picture 4"/>
          <p:cNvPicPr>
            <a:picLocks noChangeAspect="1" noChangeArrowheads="1"/>
          </p:cNvPicPr>
          <p:nvPr/>
        </p:nvPicPr>
        <p:blipFill>
          <a:blip r:embed="rId4" cstate="print"/>
          <a:srcRect/>
          <a:stretch>
            <a:fillRect/>
          </a:stretch>
        </p:blipFill>
        <p:spPr bwMode="auto">
          <a:xfrm>
            <a:off x="152400" y="4114800"/>
            <a:ext cx="2246313" cy="2743200"/>
          </a:xfrm>
          <a:prstGeom prst="rect">
            <a:avLst/>
          </a:prstGeom>
          <a:noFill/>
          <a:ln w="9525">
            <a:no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Unionsq"/>
          <p:cNvPicPr>
            <a:picLocks noChangeAspect="1" noChangeArrowheads="1"/>
          </p:cNvPicPr>
          <p:nvPr/>
        </p:nvPicPr>
        <p:blipFill>
          <a:blip r:embed="rId2" cstate="print"/>
          <a:srcRect l="8405" t="11084" r="6145" b="26080"/>
          <a:stretch>
            <a:fillRect/>
          </a:stretch>
        </p:blipFill>
        <p:spPr bwMode="auto">
          <a:xfrm>
            <a:off x="4495800" y="4241800"/>
            <a:ext cx="4419600" cy="2463800"/>
          </a:xfrm>
          <a:prstGeom prst="rect">
            <a:avLst/>
          </a:prstGeom>
          <a:noFill/>
          <a:ln w="38100">
            <a:solidFill>
              <a:srgbClr val="0099FF"/>
            </a:solidFill>
            <a:miter lim="800000"/>
            <a:headEnd/>
            <a:tailEnd/>
          </a:ln>
        </p:spPr>
      </p:pic>
      <p:pic>
        <p:nvPicPr>
          <p:cNvPr id="2051" name="Picture 6" descr="matinee"/>
          <p:cNvPicPr>
            <a:picLocks noChangeAspect="1" noChangeArrowheads="1"/>
          </p:cNvPicPr>
          <p:nvPr/>
        </p:nvPicPr>
        <p:blipFill>
          <a:blip r:embed="rId3" cstate="print"/>
          <a:srcRect l="11911" t="14449" r="12521" b="22229"/>
          <a:stretch>
            <a:fillRect/>
          </a:stretch>
        </p:blipFill>
        <p:spPr bwMode="auto">
          <a:xfrm>
            <a:off x="228600" y="4521200"/>
            <a:ext cx="3352800" cy="2058988"/>
          </a:xfrm>
          <a:prstGeom prst="rect">
            <a:avLst/>
          </a:prstGeom>
          <a:noFill/>
          <a:ln w="38100">
            <a:solidFill>
              <a:schemeClr val="hlink"/>
            </a:solidFill>
            <a:miter lim="800000"/>
            <a:headEnd/>
            <a:tailEnd/>
          </a:ln>
        </p:spPr>
      </p:pic>
      <p:pic>
        <p:nvPicPr>
          <p:cNvPr id="2052" name="Picture 7"/>
          <p:cNvPicPr>
            <a:picLocks noChangeAspect="1" noChangeArrowheads="1"/>
          </p:cNvPicPr>
          <p:nvPr/>
        </p:nvPicPr>
        <p:blipFill>
          <a:blip r:embed="rId4" cstate="print"/>
          <a:srcRect/>
          <a:stretch>
            <a:fillRect/>
          </a:stretch>
        </p:blipFill>
        <p:spPr bwMode="auto">
          <a:xfrm>
            <a:off x="179388" y="381000"/>
            <a:ext cx="2868612" cy="3505200"/>
          </a:xfrm>
          <a:prstGeom prst="rect">
            <a:avLst/>
          </a:prstGeom>
          <a:noFill/>
          <a:ln w="76200">
            <a:solidFill>
              <a:schemeClr val="tx1"/>
            </a:solidFill>
            <a:miter lim="800000"/>
            <a:headEnd/>
            <a:tailEnd/>
          </a:ln>
        </p:spPr>
      </p:pic>
      <p:sp>
        <p:nvSpPr>
          <p:cNvPr id="2053" name="Text Box 8"/>
          <p:cNvSpPr txBox="1">
            <a:spLocks noChangeArrowheads="1"/>
          </p:cNvSpPr>
          <p:nvPr/>
        </p:nvSpPr>
        <p:spPr bwMode="auto">
          <a:xfrm>
            <a:off x="4556125" y="574675"/>
            <a:ext cx="184150" cy="457200"/>
          </a:xfrm>
          <a:prstGeom prst="rect">
            <a:avLst/>
          </a:prstGeom>
          <a:noFill/>
          <a:ln w="9525">
            <a:noFill/>
            <a:miter lim="800000"/>
            <a:headEnd/>
            <a:tailEnd/>
          </a:ln>
        </p:spPr>
        <p:txBody>
          <a:bodyPr wrap="none">
            <a:spAutoFit/>
          </a:bodyPr>
          <a:lstStyle/>
          <a:p>
            <a:endParaRPr lang="en-US"/>
          </a:p>
        </p:txBody>
      </p:sp>
      <p:sp>
        <p:nvSpPr>
          <p:cNvPr id="2054" name="Text Box 9"/>
          <p:cNvSpPr txBox="1">
            <a:spLocks noChangeArrowheads="1"/>
          </p:cNvSpPr>
          <p:nvPr/>
        </p:nvSpPr>
        <p:spPr bwMode="auto">
          <a:xfrm>
            <a:off x="3352800" y="533400"/>
            <a:ext cx="3276600" cy="2933700"/>
          </a:xfrm>
          <a:prstGeom prst="rect">
            <a:avLst/>
          </a:prstGeom>
          <a:solidFill>
            <a:srgbClr val="FFFF99"/>
          </a:solidFill>
          <a:ln w="38100">
            <a:solidFill>
              <a:srgbClr val="0099FF"/>
            </a:solidFill>
            <a:miter lim="800000"/>
            <a:headEnd/>
            <a:tailEnd/>
          </a:ln>
        </p:spPr>
        <p:txBody>
          <a:bodyPr>
            <a:spAutoFit/>
          </a:bodyPr>
          <a:lstStyle/>
          <a:p>
            <a:r>
              <a:rPr lang="en-US" sz="2000" dirty="0"/>
              <a:t>Photographers struggled to capture a panoramic, legible image of the sprawling cities of the late 19</a:t>
            </a:r>
            <a:r>
              <a:rPr lang="en-US" sz="2000" baseline="30000" dirty="0"/>
              <a:t>th</a:t>
            </a:r>
            <a:r>
              <a:rPr lang="en-US" sz="2000" dirty="0"/>
              <a:t> century.  But the physical expanse, functional segregation of the new metropolis, and its lack of ordering public spaces, frustrated their efforts.</a:t>
            </a:r>
            <a:r>
              <a:rPr lang="en-US" dirty="0"/>
              <a:t>  </a:t>
            </a:r>
          </a:p>
        </p:txBody>
      </p:sp>
      <p:pic>
        <p:nvPicPr>
          <p:cNvPr id="2055" name="Picture 10" descr="firstcitymove"/>
          <p:cNvPicPr>
            <a:picLocks noChangeAspect="1" noChangeArrowheads="1"/>
          </p:cNvPicPr>
          <p:nvPr/>
        </p:nvPicPr>
        <p:blipFill>
          <a:blip r:embed="rId5" cstate="print"/>
          <a:srcRect b="3207"/>
          <a:stretch>
            <a:fillRect/>
          </a:stretch>
        </p:blipFill>
        <p:spPr bwMode="auto">
          <a:xfrm>
            <a:off x="6858000" y="200025"/>
            <a:ext cx="2209800" cy="1552575"/>
          </a:xfrm>
          <a:prstGeom prst="rect">
            <a:avLst/>
          </a:prstGeom>
          <a:noFill/>
          <a:ln w="19050">
            <a:solidFill>
              <a:srgbClr val="CC99FF"/>
            </a:solidFill>
            <a:miter lim="800000"/>
            <a:headEnd/>
            <a:tailEnd/>
          </a:ln>
        </p:spPr>
      </p:pic>
      <p:pic>
        <p:nvPicPr>
          <p:cNvPr id="2056" name="Picture 11"/>
          <p:cNvPicPr>
            <a:picLocks noChangeAspect="1" noChangeArrowheads="1"/>
          </p:cNvPicPr>
          <p:nvPr/>
        </p:nvPicPr>
        <p:blipFill>
          <a:blip r:embed="rId6" cstate="print"/>
          <a:srcRect l="24001" r="24001"/>
          <a:stretch>
            <a:fillRect/>
          </a:stretch>
        </p:blipFill>
        <p:spPr bwMode="auto">
          <a:xfrm>
            <a:off x="7577138" y="1905000"/>
            <a:ext cx="1109662" cy="2133600"/>
          </a:xfrm>
          <a:prstGeom prst="rect">
            <a:avLst/>
          </a:prstGeom>
          <a:noFill/>
          <a:ln w="38100">
            <a:solidFill>
              <a:schemeClr val="tx1"/>
            </a:solidFill>
            <a:miter lim="800000"/>
            <a:headEnd/>
            <a:tailEnd/>
          </a:ln>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52400" y="228600"/>
            <a:ext cx="6096000" cy="822325"/>
          </a:xfrm>
          <a:prstGeom prst="rect">
            <a:avLst/>
          </a:prstGeom>
          <a:noFill/>
          <a:ln w="9525">
            <a:noFill/>
            <a:miter lim="800000"/>
            <a:headEnd/>
            <a:tailEnd/>
          </a:ln>
        </p:spPr>
        <p:txBody>
          <a:bodyPr>
            <a:spAutoFit/>
          </a:bodyPr>
          <a:lstStyle/>
          <a:p>
            <a:r>
              <a:rPr lang="en-US"/>
              <a:t>The </a:t>
            </a:r>
            <a:r>
              <a:rPr lang="en-US" b="1" u="sng"/>
              <a:t>photographic panorama</a:t>
            </a:r>
            <a:r>
              <a:rPr lang="en-US"/>
              <a:t> become a popular genre at the end of the 19th century.</a:t>
            </a:r>
          </a:p>
        </p:txBody>
      </p:sp>
      <p:pic>
        <p:nvPicPr>
          <p:cNvPr id="3075" name="Picture 4" descr="NYPanor"/>
          <p:cNvPicPr>
            <a:picLocks noChangeAspect="1" noChangeArrowheads="1"/>
          </p:cNvPicPr>
          <p:nvPr/>
        </p:nvPicPr>
        <p:blipFill>
          <a:blip r:embed="rId2" cstate="print"/>
          <a:srcRect l="5206" t="9346" b="18385"/>
          <a:stretch>
            <a:fillRect/>
          </a:stretch>
        </p:blipFill>
        <p:spPr bwMode="auto">
          <a:xfrm>
            <a:off x="533400" y="1219200"/>
            <a:ext cx="8153400" cy="4848225"/>
          </a:xfrm>
          <a:prstGeom prst="rect">
            <a:avLst/>
          </a:prstGeom>
          <a:noFill/>
          <a:ln w="38100">
            <a:solidFill>
              <a:srgbClr val="0099FF"/>
            </a:solidFill>
            <a:miter lim="800000"/>
            <a:headEnd/>
            <a:tailEnd/>
          </a:ln>
        </p:spPr>
      </p:pic>
      <p:sp>
        <p:nvSpPr>
          <p:cNvPr id="3076" name="Text Box 5"/>
          <p:cNvSpPr txBox="1">
            <a:spLocks noChangeArrowheads="1"/>
          </p:cNvSpPr>
          <p:nvPr/>
        </p:nvSpPr>
        <p:spPr bwMode="auto">
          <a:xfrm>
            <a:off x="1203325" y="6213475"/>
            <a:ext cx="7102475" cy="336550"/>
          </a:xfrm>
          <a:prstGeom prst="rect">
            <a:avLst/>
          </a:prstGeom>
          <a:noFill/>
          <a:ln w="9525">
            <a:noFill/>
            <a:miter lim="800000"/>
            <a:headEnd/>
            <a:tailEnd/>
          </a:ln>
        </p:spPr>
        <p:txBody>
          <a:bodyPr>
            <a:spAutoFit/>
          </a:bodyPr>
          <a:lstStyle/>
          <a:p>
            <a:r>
              <a:rPr lang="en-US" sz="1600"/>
              <a:t>Single panel for 1876 panorama of New York – NY Historical Society</a:t>
            </a:r>
          </a:p>
        </p:txBody>
      </p:sp>
      <p:pic>
        <p:nvPicPr>
          <p:cNvPr id="3077" name="Picture 6"/>
          <p:cNvPicPr>
            <a:picLocks noChangeAspect="1" noChangeArrowheads="1"/>
          </p:cNvPicPr>
          <p:nvPr/>
        </p:nvPicPr>
        <p:blipFill>
          <a:blip r:embed="rId3" cstate="print"/>
          <a:srcRect l="13333" r="10001"/>
          <a:stretch>
            <a:fillRect/>
          </a:stretch>
        </p:blipFill>
        <p:spPr bwMode="auto">
          <a:xfrm>
            <a:off x="6480175" y="152400"/>
            <a:ext cx="2511425" cy="3276600"/>
          </a:xfrm>
          <a:prstGeom prst="rect">
            <a:avLst/>
          </a:prstGeom>
          <a:noFill/>
          <a:ln w="38100">
            <a:solidFill>
              <a:schemeClr val="hlink"/>
            </a:solidFill>
            <a:miter lim="800000"/>
            <a:headEnd/>
            <a:tailEnd/>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288925" y="117475"/>
            <a:ext cx="2911475" cy="3046988"/>
          </a:xfrm>
          <a:prstGeom prst="rect">
            <a:avLst/>
          </a:prstGeom>
          <a:solidFill>
            <a:srgbClr val="FFFF99"/>
          </a:solidFill>
          <a:ln w="9525">
            <a:noFill/>
            <a:miter lim="800000"/>
            <a:headEnd/>
            <a:tailEnd/>
          </a:ln>
        </p:spPr>
        <p:txBody>
          <a:bodyPr>
            <a:spAutoFit/>
          </a:bodyPr>
          <a:lstStyle/>
          <a:p>
            <a:r>
              <a:rPr lang="en-US" sz="2400" dirty="0" err="1">
                <a:latin typeface="Times New Roman" pitchFamily="18" charset="0"/>
                <a:cs typeface="Times New Roman" pitchFamily="18" charset="0"/>
              </a:rPr>
              <a:t>Eadweard</a:t>
            </a:r>
            <a:r>
              <a:rPr lang="en-US" sz="2400" dirty="0">
                <a:latin typeface="Times New Roman" pitchFamily="18" charset="0"/>
                <a:cs typeface="Times New Roman" pitchFamily="18" charset="0"/>
              </a:rPr>
              <a:t> Muybridge, known as the “father of motion pictures” for his famous photographs of race horses, executed a panorama of San Francisco in 1877.</a:t>
            </a:r>
          </a:p>
        </p:txBody>
      </p:sp>
      <p:sp>
        <p:nvSpPr>
          <p:cNvPr id="5123" name="Text Box 5"/>
          <p:cNvSpPr txBox="1">
            <a:spLocks noChangeArrowheads="1"/>
          </p:cNvSpPr>
          <p:nvPr/>
        </p:nvSpPr>
        <p:spPr bwMode="auto">
          <a:xfrm>
            <a:off x="228600" y="3581400"/>
            <a:ext cx="2971800" cy="2286000"/>
          </a:xfrm>
          <a:prstGeom prst="rect">
            <a:avLst/>
          </a:prstGeom>
          <a:solidFill>
            <a:srgbClr val="FFFF99"/>
          </a:solidFill>
          <a:ln w="9525">
            <a:noFill/>
            <a:miter lim="800000"/>
            <a:headEnd/>
            <a:tailEnd/>
          </a:ln>
        </p:spPr>
        <p:txBody>
          <a:bodyPr>
            <a:spAutoFit/>
          </a:bodyPr>
          <a:lstStyle/>
          <a:p>
            <a:r>
              <a:rPr lang="en-US" sz="2000" i="1" dirty="0">
                <a:latin typeface="Arial Unicode MS" pitchFamily="34" charset="-128"/>
              </a:rPr>
              <a:t>Set side-by-side</a:t>
            </a:r>
          </a:p>
          <a:p>
            <a:r>
              <a:rPr lang="en-US" sz="2000" i="1" dirty="0">
                <a:latin typeface="Arial Unicode MS" pitchFamily="34" charset="-128"/>
              </a:rPr>
              <a:t>Muybridge’s   13</a:t>
            </a:r>
          </a:p>
          <a:p>
            <a:r>
              <a:rPr lang="en-US" sz="2000" i="1" dirty="0">
                <a:latin typeface="Arial Unicode MS" pitchFamily="34" charset="-128"/>
              </a:rPr>
              <a:t>photographs provided</a:t>
            </a:r>
          </a:p>
          <a:p>
            <a:r>
              <a:rPr lang="en-US" sz="2000" i="1" dirty="0">
                <a:latin typeface="Arial Unicode MS" pitchFamily="34" charset="-128"/>
              </a:rPr>
              <a:t>a 360 degree view </a:t>
            </a:r>
          </a:p>
          <a:p>
            <a:r>
              <a:rPr lang="en-US" sz="2000" i="1" dirty="0">
                <a:latin typeface="Arial Unicode MS" pitchFamily="34" charset="-128"/>
              </a:rPr>
              <a:t>of the city that was </a:t>
            </a:r>
          </a:p>
          <a:p>
            <a:r>
              <a:rPr lang="en-US" sz="2000" i="1" dirty="0">
                <a:latin typeface="Arial Unicode MS" pitchFamily="34" charset="-128"/>
              </a:rPr>
              <a:t>beyond the capacity</a:t>
            </a:r>
          </a:p>
          <a:p>
            <a:r>
              <a:rPr lang="en-US" sz="2000" i="1" dirty="0">
                <a:latin typeface="Arial Unicode MS" pitchFamily="34" charset="-128"/>
              </a:rPr>
              <a:t>of human perception</a:t>
            </a:r>
            <a:r>
              <a:rPr lang="en-US" dirty="0"/>
              <a:t>.</a:t>
            </a:r>
          </a:p>
        </p:txBody>
      </p:sp>
      <p:pic>
        <p:nvPicPr>
          <p:cNvPr id="5124" name="Picture 6"/>
          <p:cNvPicPr>
            <a:picLocks noChangeAspect="1" noChangeArrowheads="1"/>
          </p:cNvPicPr>
          <p:nvPr/>
        </p:nvPicPr>
        <p:blipFill>
          <a:blip r:embed="rId2" cstate="print"/>
          <a:srcRect/>
          <a:stretch>
            <a:fillRect/>
          </a:stretch>
        </p:blipFill>
        <p:spPr bwMode="auto">
          <a:xfrm>
            <a:off x="3433763" y="228600"/>
            <a:ext cx="5176837" cy="6324600"/>
          </a:xfrm>
          <a:prstGeom prst="rect">
            <a:avLst/>
          </a:prstGeom>
          <a:noFill/>
          <a:ln w="76200">
            <a:solidFill>
              <a:schemeClr val="tx1"/>
            </a:solidFill>
            <a:miter lim="800000"/>
            <a:headEnd/>
            <a:tailEnd/>
          </a:ln>
        </p:spPr>
      </p:pic>
      <p:sp>
        <p:nvSpPr>
          <p:cNvPr id="5125" name="Text Box 7"/>
          <p:cNvSpPr txBox="1">
            <a:spLocks noChangeArrowheads="1"/>
          </p:cNvSpPr>
          <p:nvPr/>
        </p:nvSpPr>
        <p:spPr bwMode="auto">
          <a:xfrm>
            <a:off x="228600" y="6096000"/>
            <a:ext cx="2870200" cy="457200"/>
          </a:xfrm>
          <a:prstGeom prst="rect">
            <a:avLst/>
          </a:prstGeom>
          <a:solidFill>
            <a:srgbClr val="00B0F0"/>
          </a:solidFill>
          <a:ln w="9525">
            <a:noFill/>
            <a:miter lim="800000"/>
            <a:headEnd/>
            <a:tailEnd/>
          </a:ln>
        </p:spPr>
        <p:txBody>
          <a:bodyPr wrap="none">
            <a:spAutoFit/>
          </a:bodyPr>
          <a:lstStyle/>
          <a:p>
            <a:r>
              <a:rPr lang="en-US" b="1" i="1" dirty="0"/>
              <a:t>SHOW PANORAMA</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fschess"/>
          <p:cNvPicPr>
            <a:picLocks noChangeAspect="1" noChangeArrowheads="1"/>
          </p:cNvPicPr>
          <p:nvPr/>
        </p:nvPicPr>
        <p:blipFill>
          <a:blip r:embed="rId2" cstate="print"/>
          <a:srcRect/>
          <a:stretch>
            <a:fillRect/>
          </a:stretch>
        </p:blipFill>
        <p:spPr bwMode="auto">
          <a:xfrm>
            <a:off x="0" y="3690938"/>
            <a:ext cx="4724400" cy="3167062"/>
          </a:xfrm>
          <a:prstGeom prst="rect">
            <a:avLst/>
          </a:prstGeom>
          <a:noFill/>
          <a:ln w="9525">
            <a:noFill/>
            <a:miter lim="800000"/>
            <a:headEnd/>
            <a:tailEnd/>
          </a:ln>
        </p:spPr>
      </p:pic>
      <p:pic>
        <p:nvPicPr>
          <p:cNvPr id="41988" name="Picture 4"/>
          <p:cNvPicPr>
            <a:picLocks noChangeAspect="1" noChangeArrowheads="1"/>
          </p:cNvPicPr>
          <p:nvPr/>
        </p:nvPicPr>
        <p:blipFill>
          <a:blip r:embed="rId3" cstate="print"/>
          <a:srcRect/>
          <a:stretch>
            <a:fillRect/>
          </a:stretch>
        </p:blipFill>
        <p:spPr bwMode="auto">
          <a:xfrm>
            <a:off x="0" y="-1"/>
            <a:ext cx="3429000" cy="4187499"/>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l="19913" t="42857" r="44949" b="7692"/>
          <a:stretch>
            <a:fillRect/>
          </a:stretch>
        </p:blipFill>
        <p:spPr bwMode="auto">
          <a:xfrm>
            <a:off x="3556000" y="0"/>
            <a:ext cx="5588000" cy="4191000"/>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print of &quot;Walking and turning around rapidly...&quot;, man walking and turning with cane."/>
          <p:cNvPicPr>
            <a:picLocks noChangeAspect="1" noChangeArrowheads="1"/>
          </p:cNvPicPr>
          <p:nvPr/>
        </p:nvPicPr>
        <p:blipFill>
          <a:blip r:embed="rId2" cstate="print"/>
          <a:srcRect/>
          <a:stretch>
            <a:fillRect/>
          </a:stretch>
        </p:blipFill>
        <p:spPr bwMode="auto">
          <a:xfrm>
            <a:off x="152400" y="228600"/>
            <a:ext cx="3932238" cy="4267200"/>
          </a:xfrm>
          <a:prstGeom prst="rect">
            <a:avLst/>
          </a:prstGeom>
          <a:noFill/>
          <a:ln w="9525">
            <a:noFill/>
            <a:miter lim="800000"/>
            <a:headEnd/>
            <a:tailEnd/>
          </a:ln>
        </p:spPr>
      </p:pic>
      <p:pic>
        <p:nvPicPr>
          <p:cNvPr id="43011" name="Picture 3" descr="lfs02"/>
          <p:cNvPicPr>
            <a:picLocks noChangeAspect="1" noChangeArrowheads="1"/>
          </p:cNvPicPr>
          <p:nvPr/>
        </p:nvPicPr>
        <p:blipFill>
          <a:blip r:embed="rId3" cstate="print"/>
          <a:srcRect/>
          <a:stretch>
            <a:fillRect/>
          </a:stretch>
        </p:blipFill>
        <p:spPr bwMode="auto">
          <a:xfrm>
            <a:off x="4495800" y="152400"/>
            <a:ext cx="4151313" cy="5638800"/>
          </a:xfrm>
          <a:prstGeom prst="rect">
            <a:avLst/>
          </a:prstGeom>
          <a:noFill/>
          <a:ln w="9525">
            <a:noFill/>
            <a:miter lim="800000"/>
            <a:headEnd/>
            <a:tailEnd/>
          </a:ln>
        </p:spPr>
      </p:pic>
      <p:sp>
        <p:nvSpPr>
          <p:cNvPr id="43012" name="Text Box 4"/>
          <p:cNvSpPr txBox="1">
            <a:spLocks noChangeArrowheads="1"/>
          </p:cNvSpPr>
          <p:nvPr/>
        </p:nvSpPr>
        <p:spPr bwMode="auto">
          <a:xfrm>
            <a:off x="4479925" y="6056313"/>
            <a:ext cx="4435475" cy="641350"/>
          </a:xfrm>
          <a:prstGeom prst="rect">
            <a:avLst/>
          </a:prstGeom>
          <a:solidFill>
            <a:srgbClr val="FFFF99"/>
          </a:solidFill>
          <a:ln w="9525">
            <a:noFill/>
            <a:miter lim="800000"/>
            <a:headEnd/>
            <a:tailEnd/>
          </a:ln>
        </p:spPr>
        <p:txBody>
          <a:bodyPr>
            <a:spAutoFit/>
          </a:bodyPr>
          <a:lstStyle/>
          <a:p>
            <a:pPr eaLnBrk="1" hangingPunct="1"/>
            <a:r>
              <a:rPr lang="en-US" sz="1800" dirty="0">
                <a:latin typeface="Arial" charset="0"/>
              </a:rPr>
              <a:t>Bannister joins Mike and Elsa in the hall of mirror: </a:t>
            </a:r>
            <a:r>
              <a:rPr lang="en-US" sz="1800" u="sng" dirty="0">
                <a:latin typeface="Arial" charset="0"/>
              </a:rPr>
              <a:t>Lady From Shanghai</a:t>
            </a:r>
            <a:r>
              <a:rPr lang="en-US" sz="1800" dirty="0">
                <a:latin typeface="Arial" charset="0"/>
              </a:rPr>
              <a:t> (1947)</a:t>
            </a:r>
          </a:p>
        </p:txBody>
      </p:sp>
      <p:sp>
        <p:nvSpPr>
          <p:cNvPr id="43013" name="Text Box 5"/>
          <p:cNvSpPr txBox="1">
            <a:spLocks noChangeArrowheads="1"/>
          </p:cNvSpPr>
          <p:nvPr/>
        </p:nvSpPr>
        <p:spPr bwMode="auto">
          <a:xfrm>
            <a:off x="517525" y="4684713"/>
            <a:ext cx="3444875" cy="366712"/>
          </a:xfrm>
          <a:prstGeom prst="rect">
            <a:avLst/>
          </a:prstGeom>
          <a:noFill/>
          <a:ln w="9525">
            <a:noFill/>
            <a:miter lim="800000"/>
            <a:headEnd/>
            <a:tailEnd/>
          </a:ln>
        </p:spPr>
        <p:txBody>
          <a:bodyPr>
            <a:spAutoFit/>
          </a:bodyPr>
          <a:lstStyle/>
          <a:p>
            <a:pPr eaLnBrk="1" hangingPunct="1"/>
            <a:endParaRPr lang="en-US" sz="1800">
              <a:latin typeface="Arial" charset="0"/>
            </a:endParaRPr>
          </a:p>
        </p:txBody>
      </p:sp>
      <p:sp>
        <p:nvSpPr>
          <p:cNvPr id="43014" name="Text Box 6"/>
          <p:cNvSpPr txBox="1">
            <a:spLocks noChangeArrowheads="1"/>
          </p:cNvSpPr>
          <p:nvPr/>
        </p:nvSpPr>
        <p:spPr bwMode="auto">
          <a:xfrm>
            <a:off x="304800" y="4572000"/>
            <a:ext cx="3749675" cy="2014538"/>
          </a:xfrm>
          <a:prstGeom prst="rect">
            <a:avLst/>
          </a:prstGeom>
          <a:solidFill>
            <a:srgbClr val="FFFF99"/>
          </a:solidFill>
          <a:ln w="9525">
            <a:noFill/>
            <a:miter lim="800000"/>
            <a:headEnd/>
            <a:tailEnd/>
          </a:ln>
        </p:spPr>
        <p:txBody>
          <a:bodyPr>
            <a:spAutoFit/>
          </a:bodyPr>
          <a:lstStyle/>
          <a:p>
            <a:pPr eaLnBrk="1" hangingPunct="1"/>
            <a:r>
              <a:rPr lang="en-US" sz="1800" b="1" dirty="0">
                <a:latin typeface="Arial" charset="0"/>
              </a:rPr>
              <a:t>Muybridge, ”WALKING AND TURNING AROUND RAPIDLY WITH A SATCHEL IN ONE HAND, A CANE IN THE OTHER”</a:t>
            </a:r>
            <a:br>
              <a:rPr lang="en-US" sz="1800" b="1" dirty="0">
                <a:latin typeface="Arial" charset="0"/>
              </a:rPr>
            </a:br>
            <a:r>
              <a:rPr lang="en-US" sz="1800" b="1" i="1" dirty="0">
                <a:latin typeface="Arial" charset="0"/>
              </a:rPr>
              <a:t>ANIMAL LOCOMOTION</a:t>
            </a:r>
            <a:r>
              <a:rPr lang="en-US" sz="1800" b="1" dirty="0">
                <a:latin typeface="Arial" charset="0"/>
              </a:rPr>
              <a:t> PLATE 49, 1887</a:t>
            </a:r>
            <a:br>
              <a:rPr lang="en-US" sz="1800" b="1" dirty="0">
                <a:latin typeface="Arial" charset="0"/>
              </a:rPr>
            </a:br>
            <a:endParaRPr lang="en-US" sz="1800" b="1" dirty="0">
              <a:latin typeface="Arial"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4724400" y="3886200"/>
            <a:ext cx="3908425" cy="1938992"/>
          </a:xfrm>
          <a:prstGeom prst="rect">
            <a:avLst/>
          </a:prstGeom>
          <a:solidFill>
            <a:srgbClr val="FFFF99"/>
          </a:solidFill>
          <a:ln w="9525">
            <a:noFill/>
            <a:miter lim="800000"/>
            <a:headEnd/>
            <a:tailEnd/>
          </a:ln>
        </p:spPr>
        <p:txBody>
          <a:bodyPr>
            <a:spAutoFit/>
          </a:bodyPr>
          <a:lstStyle/>
          <a:p>
            <a:r>
              <a:rPr lang="en-US" sz="2400" dirty="0">
                <a:latin typeface="Times New Roman" pitchFamily="18" charset="0"/>
                <a:cs typeface="Times New Roman" pitchFamily="18" charset="0"/>
              </a:rPr>
              <a:t>They aren’t thinking about any of that stuff!!!!  First, don’t be too sure. This is Orson Welles. But also, why exactly does that matter?</a:t>
            </a:r>
          </a:p>
        </p:txBody>
      </p:sp>
      <p:pic>
        <p:nvPicPr>
          <p:cNvPr id="44035" name="Picture 3" descr="lady"/>
          <p:cNvPicPr>
            <a:picLocks noChangeAspect="1" noChangeArrowheads="1"/>
          </p:cNvPicPr>
          <p:nvPr/>
        </p:nvPicPr>
        <p:blipFill>
          <a:blip r:embed="rId2" cstate="print"/>
          <a:srcRect/>
          <a:stretch>
            <a:fillRect/>
          </a:stretch>
        </p:blipFill>
        <p:spPr bwMode="auto">
          <a:xfrm>
            <a:off x="4191000" y="304800"/>
            <a:ext cx="4705350" cy="3498850"/>
          </a:xfrm>
          <a:prstGeom prst="rect">
            <a:avLst/>
          </a:prstGeom>
          <a:noFill/>
          <a:ln w="9525">
            <a:noFill/>
            <a:miter lim="800000"/>
            <a:headEnd/>
            <a:tailEnd/>
          </a:ln>
        </p:spPr>
      </p:pic>
      <p:pic>
        <p:nvPicPr>
          <p:cNvPr id="44036" name="Picture 4" descr="EakPhto"/>
          <p:cNvPicPr>
            <a:picLocks noChangeAspect="1" noChangeArrowheads="1"/>
          </p:cNvPicPr>
          <p:nvPr/>
        </p:nvPicPr>
        <p:blipFill>
          <a:blip r:embed="rId3" cstate="print"/>
          <a:srcRect l="40491" t="69073"/>
          <a:stretch>
            <a:fillRect/>
          </a:stretch>
        </p:blipFill>
        <p:spPr bwMode="auto">
          <a:xfrm>
            <a:off x="152400" y="609600"/>
            <a:ext cx="3962400" cy="2865438"/>
          </a:xfrm>
          <a:prstGeom prst="rect">
            <a:avLst/>
          </a:prstGeom>
          <a:noFill/>
          <a:ln w="9525">
            <a:noFill/>
            <a:miter lim="800000"/>
            <a:headEnd/>
            <a:tailEnd/>
          </a:ln>
        </p:spPr>
      </p:pic>
      <p:pic>
        <p:nvPicPr>
          <p:cNvPr id="44037" name="Picture 5" descr="EakPhto"/>
          <p:cNvPicPr>
            <a:picLocks noChangeAspect="1" noChangeArrowheads="1"/>
          </p:cNvPicPr>
          <p:nvPr/>
        </p:nvPicPr>
        <p:blipFill>
          <a:blip r:embed="rId3" cstate="print"/>
          <a:srcRect t="31635" r="40236" b="33870"/>
          <a:stretch>
            <a:fillRect/>
          </a:stretch>
        </p:blipFill>
        <p:spPr bwMode="auto">
          <a:xfrm>
            <a:off x="533400" y="3810000"/>
            <a:ext cx="3429000" cy="2754313"/>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farm1.static.flickr.com/161/334183165_8fc6fcb5f5_o.jpg"/>
          <p:cNvPicPr>
            <a:picLocks noChangeAspect="1" noChangeArrowheads="1"/>
          </p:cNvPicPr>
          <p:nvPr/>
        </p:nvPicPr>
        <p:blipFill>
          <a:blip r:embed="rId2" cstate="print"/>
          <a:srcRect/>
          <a:stretch>
            <a:fillRect/>
          </a:stretch>
        </p:blipFill>
        <p:spPr bwMode="auto">
          <a:xfrm>
            <a:off x="1066800" y="-381000"/>
            <a:ext cx="7143750" cy="6572251"/>
          </a:xfrm>
          <a:prstGeom prst="rect">
            <a:avLst/>
          </a:prstGeom>
          <a:noFill/>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0.gstatic.com/images?q=tbn:ANd9GcT5R1GHesxsfs4akMoeBlYS61kmWGDa2h_rGFKJrFv2ZPnJ-nkE"/>
          <p:cNvPicPr>
            <a:picLocks noChangeAspect="1" noChangeArrowheads="1"/>
          </p:cNvPicPr>
          <p:nvPr/>
        </p:nvPicPr>
        <p:blipFill>
          <a:blip r:embed="rId3" cstate="print"/>
          <a:srcRect/>
          <a:stretch>
            <a:fillRect/>
          </a:stretch>
        </p:blipFill>
        <p:spPr bwMode="auto">
          <a:xfrm>
            <a:off x="838200" y="533400"/>
            <a:ext cx="1771650" cy="2571751"/>
          </a:xfrm>
          <a:prstGeom prst="rect">
            <a:avLst/>
          </a:prstGeom>
          <a:noFill/>
        </p:spPr>
      </p:pic>
      <p:pic>
        <p:nvPicPr>
          <p:cNvPr id="23556" name="Picture 4" descr="http://t2.gstatic.com/images?q=tbn:ANd9GcQowS5F1QCzm4NCCw498co389Eyk4BMYEX9G0TraPkFgq3OHwF0ig"/>
          <p:cNvPicPr>
            <a:picLocks noChangeAspect="1" noChangeArrowheads="1"/>
          </p:cNvPicPr>
          <p:nvPr/>
        </p:nvPicPr>
        <p:blipFill>
          <a:blip r:embed="rId4" cstate="print"/>
          <a:srcRect/>
          <a:stretch>
            <a:fillRect/>
          </a:stretch>
        </p:blipFill>
        <p:spPr bwMode="auto">
          <a:xfrm>
            <a:off x="4800600" y="3048000"/>
            <a:ext cx="2457450" cy="1857376"/>
          </a:xfrm>
          <a:prstGeom prst="rect">
            <a:avLst/>
          </a:prstGeom>
          <a:noFill/>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rossbronz"/>
          <p:cNvPicPr>
            <a:picLocks noChangeAspect="1" noChangeArrowheads="1"/>
          </p:cNvPicPr>
          <p:nvPr/>
        </p:nvPicPr>
        <p:blipFill>
          <a:blip r:embed="rId2" cstate="print"/>
          <a:srcRect l="25352" r="38028" b="46686"/>
          <a:stretch>
            <a:fillRect/>
          </a:stretch>
        </p:blipFill>
        <p:spPr bwMode="auto">
          <a:xfrm>
            <a:off x="304800" y="228600"/>
            <a:ext cx="5176838" cy="6172200"/>
          </a:xfrm>
          <a:prstGeom prst="rect">
            <a:avLst/>
          </a:prstGeom>
          <a:noFill/>
          <a:ln w="57150">
            <a:solidFill>
              <a:srgbClr val="008080"/>
            </a:solidFill>
            <a:miter lim="800000"/>
            <a:headEnd/>
            <a:tailEnd/>
          </a:ln>
        </p:spPr>
      </p:pic>
      <p:sp>
        <p:nvSpPr>
          <p:cNvPr id="7171" name="Text Box 3"/>
          <p:cNvSpPr txBox="1">
            <a:spLocks noChangeArrowheads="1"/>
          </p:cNvSpPr>
          <p:nvPr/>
        </p:nvSpPr>
        <p:spPr bwMode="auto">
          <a:xfrm>
            <a:off x="6003925" y="1031875"/>
            <a:ext cx="2911475" cy="1938992"/>
          </a:xfrm>
          <a:prstGeom prst="rect">
            <a:avLst/>
          </a:prstGeom>
          <a:solidFill>
            <a:srgbClr val="0099CC"/>
          </a:solidFill>
          <a:ln w="57150">
            <a:solidFill>
              <a:schemeClr val="folHlink"/>
            </a:solidFill>
            <a:miter lim="800000"/>
            <a:headEnd/>
            <a:tailEnd/>
          </a:ln>
        </p:spPr>
        <p:txBody>
          <a:bodyPr>
            <a:spAutoFit/>
          </a:bodyPr>
          <a:lstStyle/>
          <a:p>
            <a:r>
              <a:rPr lang="en-US" sz="2400" dirty="0">
                <a:latin typeface="Georgia" pitchFamily="18" charset="0"/>
              </a:rPr>
              <a:t>Mass Society:  More than one way to have a government-designed program to destroy cities.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odak on target.jpg"/>
          <p:cNvPicPr>
            <a:picLocks noChangeAspect="1"/>
          </p:cNvPicPr>
          <p:nvPr/>
        </p:nvPicPr>
        <p:blipFill>
          <a:blip r:embed="rId2" cstate="print"/>
          <a:srcRect l="10579" t="6889" r="10579" b="5388"/>
          <a:stretch>
            <a:fillRect/>
          </a:stretch>
        </p:blipFill>
        <p:spPr>
          <a:xfrm>
            <a:off x="152400" y="152400"/>
            <a:ext cx="4559474" cy="6400800"/>
          </a:xfrm>
          <a:prstGeom prst="rect">
            <a:avLst/>
          </a:prstGeom>
        </p:spPr>
      </p:pic>
      <p:sp>
        <p:nvSpPr>
          <p:cNvPr id="4" name="TextBox 3"/>
          <p:cNvSpPr txBox="1"/>
          <p:nvPr/>
        </p:nvSpPr>
        <p:spPr>
          <a:xfrm>
            <a:off x="4800600" y="381000"/>
            <a:ext cx="4038600" cy="2308324"/>
          </a:xfrm>
          <a:prstGeom prst="rect">
            <a:avLst/>
          </a:prstGeom>
          <a:solidFill>
            <a:srgbClr val="FFFF99"/>
          </a:solidFill>
        </p:spPr>
        <p:txBody>
          <a:bodyPr wrap="square" rtlCol="0">
            <a:spAutoFit/>
          </a:bodyPr>
          <a:lstStyle/>
          <a:p>
            <a:r>
              <a:rPr lang="en-US" dirty="0"/>
              <a:t>This 1944 Kodak ad captures the role of aerial photography in “strategic bombing” and the destruction of cities around the world.  The emphasis on “serving human progress through photography” couldn’t erase the dread many felt with the new vulnerability of cities. </a:t>
            </a:r>
          </a:p>
        </p:txBody>
      </p:sp>
      <p:pic>
        <p:nvPicPr>
          <p:cNvPr id="5" name="Picture 4"/>
          <p:cNvPicPr>
            <a:picLocks noChangeAspect="1" noChangeArrowheads="1"/>
          </p:cNvPicPr>
          <p:nvPr/>
        </p:nvPicPr>
        <p:blipFill>
          <a:blip r:embed="rId3" cstate="print"/>
          <a:srcRect/>
          <a:stretch>
            <a:fillRect/>
          </a:stretch>
        </p:blipFill>
        <p:spPr bwMode="auto">
          <a:xfrm>
            <a:off x="5181600" y="3276600"/>
            <a:ext cx="3509963" cy="297180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75con"/>
          <p:cNvPicPr>
            <a:picLocks noChangeAspect="1" noChangeArrowheads="1"/>
          </p:cNvPicPr>
          <p:nvPr/>
        </p:nvPicPr>
        <p:blipFill>
          <a:blip r:embed="rId2" cstate="print"/>
          <a:srcRect l="3423" t="3583" r="6799" b="11032"/>
          <a:stretch>
            <a:fillRect/>
          </a:stretch>
        </p:blipFill>
        <p:spPr bwMode="auto">
          <a:xfrm>
            <a:off x="152400" y="609600"/>
            <a:ext cx="7543800" cy="4451350"/>
          </a:xfrm>
          <a:prstGeom prst="rect">
            <a:avLst/>
          </a:prstGeom>
          <a:noFill/>
          <a:ln w="76200">
            <a:solidFill>
              <a:schemeClr val="tx1"/>
            </a:solidFill>
            <a:miter lim="800000"/>
            <a:headEnd/>
            <a:tailEnd/>
          </a:ln>
        </p:spPr>
      </p:pic>
      <p:sp>
        <p:nvSpPr>
          <p:cNvPr id="8195" name="Text Box 3"/>
          <p:cNvSpPr txBox="1">
            <a:spLocks noChangeArrowheads="1"/>
          </p:cNvSpPr>
          <p:nvPr/>
        </p:nvSpPr>
        <p:spPr bwMode="auto">
          <a:xfrm>
            <a:off x="365125" y="41275"/>
            <a:ext cx="7659688" cy="457200"/>
          </a:xfrm>
          <a:prstGeom prst="rect">
            <a:avLst/>
          </a:prstGeom>
          <a:noFill/>
          <a:ln w="9525">
            <a:noFill/>
            <a:miter lim="800000"/>
            <a:headEnd/>
            <a:tailEnd/>
          </a:ln>
        </p:spPr>
        <p:txBody>
          <a:bodyPr wrap="none">
            <a:spAutoFit/>
          </a:bodyPr>
          <a:lstStyle/>
          <a:p>
            <a:r>
              <a:rPr lang="en-US"/>
              <a:t>I-75 under construction in the late 1950s, I-71 not yet started.</a:t>
            </a:r>
          </a:p>
        </p:txBody>
      </p:sp>
      <p:sp>
        <p:nvSpPr>
          <p:cNvPr id="8196" name="Text Box 4"/>
          <p:cNvSpPr txBox="1">
            <a:spLocks noChangeArrowheads="1"/>
          </p:cNvSpPr>
          <p:nvPr/>
        </p:nvSpPr>
        <p:spPr bwMode="auto">
          <a:xfrm>
            <a:off x="152400" y="5181600"/>
            <a:ext cx="5562600" cy="1554163"/>
          </a:xfrm>
          <a:prstGeom prst="rect">
            <a:avLst/>
          </a:prstGeom>
          <a:solidFill>
            <a:srgbClr val="FFFF99"/>
          </a:solidFill>
          <a:ln w="9525">
            <a:noFill/>
            <a:miter lim="800000"/>
            <a:headEnd/>
            <a:tailEnd/>
          </a:ln>
        </p:spPr>
        <p:txBody>
          <a:bodyPr>
            <a:spAutoFit/>
          </a:bodyPr>
          <a:lstStyle/>
          <a:p>
            <a:r>
              <a:rPr lang="en-US" sz="2000" dirty="0"/>
              <a:t>“Sometimes I think the only solution is to clear out all the people and drop an atomic bomb on that whole slum,” a teacher says out of despair in </a:t>
            </a:r>
            <a:r>
              <a:rPr lang="en-US" sz="2000" i="1" dirty="0"/>
              <a:t>City Across the River</a:t>
            </a:r>
            <a:r>
              <a:rPr lang="en-US" sz="2000" dirty="0"/>
              <a:t> (1949) about gang life in Brooklyn</a:t>
            </a:r>
            <a:r>
              <a:rPr lang="en-US" dirty="0"/>
              <a:t>.  </a:t>
            </a:r>
            <a:r>
              <a:rPr lang="en-US" sz="1200" dirty="0"/>
              <a:t>Sanders, </a:t>
            </a:r>
            <a:r>
              <a:rPr lang="en-US" sz="1200" u="sng" dirty="0"/>
              <a:t>Celluloid City</a:t>
            </a:r>
            <a:r>
              <a:rPr lang="en-US" sz="1200" dirty="0"/>
              <a:t>, 167.</a:t>
            </a:r>
          </a:p>
        </p:txBody>
      </p:sp>
      <p:pic>
        <p:nvPicPr>
          <p:cNvPr id="8197" name="Picture 5" descr="HirosBE"/>
          <p:cNvPicPr>
            <a:picLocks noChangeAspect="1" noChangeArrowheads="1"/>
          </p:cNvPicPr>
          <p:nvPr/>
        </p:nvPicPr>
        <p:blipFill>
          <a:blip r:embed="rId3" cstate="print"/>
          <a:srcRect r="2356" b="13876"/>
          <a:stretch>
            <a:fillRect/>
          </a:stretch>
        </p:blipFill>
        <p:spPr bwMode="auto">
          <a:xfrm>
            <a:off x="5638800" y="4354513"/>
            <a:ext cx="3352800" cy="2078037"/>
          </a:xfrm>
          <a:prstGeom prst="rect">
            <a:avLst/>
          </a:prstGeom>
          <a:noFill/>
          <a:ln w="50800">
            <a:solidFill>
              <a:srgbClr val="0000FF"/>
            </a:solidFill>
            <a:miter lim="800000"/>
            <a:headEnd/>
            <a:tailEnd/>
          </a:ln>
        </p:spPr>
      </p:pic>
      <p:pic>
        <p:nvPicPr>
          <p:cNvPr id="8198" name="Picture 6" descr="westend"/>
          <p:cNvPicPr>
            <a:picLocks noChangeAspect="1" noChangeArrowheads="1"/>
          </p:cNvPicPr>
          <p:nvPr/>
        </p:nvPicPr>
        <p:blipFill>
          <a:blip r:embed="rId4" cstate="print"/>
          <a:srcRect/>
          <a:stretch>
            <a:fillRect/>
          </a:stretch>
        </p:blipFill>
        <p:spPr bwMode="auto">
          <a:xfrm>
            <a:off x="6096000" y="838200"/>
            <a:ext cx="2971800" cy="2830513"/>
          </a:xfrm>
          <a:prstGeom prst="rect">
            <a:avLst/>
          </a:prstGeom>
          <a:noFill/>
          <a:ln w="76200">
            <a:solidFill>
              <a:schemeClr val="tx2"/>
            </a:solidFill>
            <a:miter lim="800000"/>
            <a:headEnd/>
            <a:tailEnd/>
          </a:ln>
        </p:spPr>
      </p:pic>
      <p:sp>
        <p:nvSpPr>
          <p:cNvPr id="8199" name="Text Box 7"/>
          <p:cNvSpPr txBox="1">
            <a:spLocks noChangeArrowheads="1"/>
          </p:cNvSpPr>
          <p:nvPr/>
        </p:nvSpPr>
        <p:spPr bwMode="auto">
          <a:xfrm>
            <a:off x="6003925" y="6438900"/>
            <a:ext cx="1149350" cy="366713"/>
          </a:xfrm>
          <a:prstGeom prst="rect">
            <a:avLst/>
          </a:prstGeom>
          <a:noFill/>
          <a:ln w="9525">
            <a:noFill/>
            <a:miter lim="800000"/>
            <a:headEnd/>
            <a:tailEnd/>
          </a:ln>
        </p:spPr>
        <p:txBody>
          <a:bodyPr wrap="none">
            <a:spAutoFit/>
          </a:bodyPr>
          <a:lstStyle/>
          <a:p>
            <a:r>
              <a:rPr lang="en-US" sz="1800"/>
              <a:t>Hiroshima</a:t>
            </a:r>
          </a:p>
        </p:txBody>
      </p:sp>
      <p:sp>
        <p:nvSpPr>
          <p:cNvPr id="8200" name="Text Box 8"/>
          <p:cNvSpPr txBox="1">
            <a:spLocks noChangeArrowheads="1"/>
          </p:cNvSpPr>
          <p:nvPr/>
        </p:nvSpPr>
        <p:spPr bwMode="auto">
          <a:xfrm>
            <a:off x="6477000" y="3886200"/>
            <a:ext cx="2279650" cy="366713"/>
          </a:xfrm>
          <a:prstGeom prst="rect">
            <a:avLst/>
          </a:prstGeom>
          <a:noFill/>
          <a:ln w="9525">
            <a:noFill/>
            <a:miter lim="800000"/>
            <a:headEnd/>
            <a:tailEnd/>
          </a:ln>
        </p:spPr>
        <p:txBody>
          <a:bodyPr wrap="none">
            <a:spAutoFit/>
          </a:bodyPr>
          <a:lstStyle/>
          <a:p>
            <a:r>
              <a:rPr lang="en-US" sz="1800"/>
              <a:t>Residential   West End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1038" y="866775"/>
            <a:ext cx="7781925" cy="51244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90563" y="857250"/>
            <a:ext cx="7762875" cy="51435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14375" y="866775"/>
            <a:ext cx="7715250" cy="51244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36525" y="269875"/>
            <a:ext cx="1616075" cy="1200329"/>
          </a:xfrm>
          <a:prstGeom prst="rect">
            <a:avLst/>
          </a:prstGeom>
          <a:solidFill>
            <a:schemeClr val="bg1"/>
          </a:solidFill>
          <a:ln w="9525">
            <a:noFill/>
            <a:miter lim="800000"/>
            <a:headEnd/>
            <a:tailEnd/>
          </a:ln>
        </p:spPr>
        <p:txBody>
          <a:bodyPr wrap="square">
            <a:spAutoFit/>
          </a:bodyPr>
          <a:lstStyle/>
          <a:p>
            <a:r>
              <a:rPr lang="en-US" sz="2400" b="1" u="sng" dirty="0"/>
              <a:t>The French and Film Noir</a:t>
            </a:r>
            <a:endParaRPr lang="en-US" dirty="0"/>
          </a:p>
        </p:txBody>
      </p:sp>
      <p:pic>
        <p:nvPicPr>
          <p:cNvPr id="3075" name="Picture 3" descr="fallen"/>
          <p:cNvPicPr>
            <a:picLocks noChangeAspect="1" noChangeArrowheads="1"/>
          </p:cNvPicPr>
          <p:nvPr/>
        </p:nvPicPr>
        <p:blipFill>
          <a:blip r:embed="rId2" cstate="print"/>
          <a:srcRect/>
          <a:stretch>
            <a:fillRect/>
          </a:stretch>
        </p:blipFill>
        <p:spPr bwMode="auto">
          <a:xfrm>
            <a:off x="5257800" y="3894590"/>
            <a:ext cx="3886200" cy="2963410"/>
          </a:xfrm>
          <a:prstGeom prst="rect">
            <a:avLst/>
          </a:prstGeom>
          <a:noFill/>
          <a:ln w="9525">
            <a:noFill/>
            <a:miter lim="800000"/>
            <a:headEnd/>
            <a:tailEnd/>
          </a:ln>
        </p:spPr>
      </p:pic>
      <p:pic>
        <p:nvPicPr>
          <p:cNvPr id="1032" name="Picture 8" descr="http://photo.goodreads.com/books/1328774888l/73615.jpg"/>
          <p:cNvPicPr>
            <a:picLocks noChangeAspect="1" noChangeArrowheads="1"/>
          </p:cNvPicPr>
          <p:nvPr/>
        </p:nvPicPr>
        <p:blipFill>
          <a:blip r:embed="rId3" cstate="print"/>
          <a:srcRect/>
          <a:stretch>
            <a:fillRect/>
          </a:stretch>
        </p:blipFill>
        <p:spPr bwMode="auto">
          <a:xfrm>
            <a:off x="2962275" y="32432"/>
            <a:ext cx="3057525" cy="5025344"/>
          </a:xfrm>
          <a:prstGeom prst="rect">
            <a:avLst/>
          </a:prstGeom>
          <a:noFill/>
        </p:spPr>
      </p:pic>
      <p:pic>
        <p:nvPicPr>
          <p:cNvPr id="1034" name="Picture 10" descr="http://t0.gstatic.com/images?q=tbn:ANd9GcR9FAD3Pd7hz33TbJ_0UyvD6fwhwBFNaH8sMzWcs3mEKLISQYjw1w"/>
          <p:cNvPicPr>
            <a:picLocks noChangeAspect="1" noChangeArrowheads="1"/>
          </p:cNvPicPr>
          <p:nvPr/>
        </p:nvPicPr>
        <p:blipFill>
          <a:blip r:embed="rId4" cstate="print"/>
          <a:srcRect/>
          <a:stretch>
            <a:fillRect/>
          </a:stretch>
        </p:blipFill>
        <p:spPr bwMode="auto">
          <a:xfrm>
            <a:off x="5372100" y="152400"/>
            <a:ext cx="3695700" cy="2592507"/>
          </a:xfrm>
          <a:prstGeom prst="rect">
            <a:avLst/>
          </a:prstGeom>
          <a:noFill/>
        </p:spPr>
      </p:pic>
      <p:pic>
        <p:nvPicPr>
          <p:cNvPr id="1036" name="Picture 12" descr="http://t2.gstatic.com/images?q=tbn:ANd9GcTAjDRH1dWdOhrneq9GxePlOfyPZa9yx6rRyw82QMHCy9G_UVZx"/>
          <p:cNvPicPr>
            <a:picLocks noChangeAspect="1" noChangeArrowheads="1"/>
          </p:cNvPicPr>
          <p:nvPr/>
        </p:nvPicPr>
        <p:blipFill>
          <a:blip r:embed="rId5" cstate="print"/>
          <a:srcRect/>
          <a:stretch>
            <a:fillRect/>
          </a:stretch>
        </p:blipFill>
        <p:spPr bwMode="auto">
          <a:xfrm>
            <a:off x="152400" y="4572000"/>
            <a:ext cx="3435244" cy="2286000"/>
          </a:xfrm>
          <a:prstGeom prst="rect">
            <a:avLst/>
          </a:prstGeom>
          <a:noFill/>
        </p:spPr>
      </p:pic>
      <p:pic>
        <p:nvPicPr>
          <p:cNvPr id="1040" name="Picture 16" descr="http://t3.gstatic.com/images?q=tbn:ANd9GcQoKP7-ufBM_9JoHZ5BzJjS_2eD-qLAkYEMYvZSvJlZdzP49qUxSA"/>
          <p:cNvPicPr>
            <a:picLocks noChangeAspect="1" noChangeArrowheads="1"/>
          </p:cNvPicPr>
          <p:nvPr/>
        </p:nvPicPr>
        <p:blipFill>
          <a:blip r:embed="rId6" cstate="print"/>
          <a:srcRect/>
          <a:stretch>
            <a:fillRect/>
          </a:stretch>
        </p:blipFill>
        <p:spPr bwMode="auto">
          <a:xfrm>
            <a:off x="163044" y="1811972"/>
            <a:ext cx="3189756" cy="2379028"/>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14375" y="881063"/>
            <a:ext cx="7715250" cy="5095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romise"/>
          <p:cNvPicPr>
            <a:picLocks noChangeAspect="1" noChangeArrowheads="1"/>
          </p:cNvPicPr>
          <p:nvPr/>
        </p:nvPicPr>
        <p:blipFill>
          <a:blip r:embed="rId2" cstate="print"/>
          <a:srcRect l="7489" t="12791" b="3488"/>
          <a:stretch>
            <a:fillRect/>
          </a:stretch>
        </p:blipFill>
        <p:spPr bwMode="auto">
          <a:xfrm>
            <a:off x="152400" y="228600"/>
            <a:ext cx="3816350" cy="5562600"/>
          </a:xfrm>
          <a:prstGeom prst="rect">
            <a:avLst/>
          </a:prstGeom>
          <a:noFill/>
          <a:ln w="38100">
            <a:solidFill>
              <a:srgbClr val="3366FF"/>
            </a:solidFill>
            <a:miter lim="800000"/>
            <a:headEnd/>
            <a:tailEnd/>
          </a:ln>
        </p:spPr>
      </p:pic>
      <p:sp>
        <p:nvSpPr>
          <p:cNvPr id="6147" name="Text Box 5"/>
          <p:cNvSpPr txBox="1">
            <a:spLocks noChangeArrowheads="1"/>
          </p:cNvSpPr>
          <p:nvPr/>
        </p:nvSpPr>
        <p:spPr bwMode="auto">
          <a:xfrm>
            <a:off x="4114800" y="152400"/>
            <a:ext cx="4876800" cy="1522413"/>
          </a:xfrm>
          <a:prstGeom prst="rect">
            <a:avLst/>
          </a:prstGeom>
          <a:solidFill>
            <a:srgbClr val="FFFF99"/>
          </a:solidFill>
          <a:ln w="57150">
            <a:solidFill>
              <a:srgbClr val="FF0066"/>
            </a:solidFill>
            <a:miter lim="800000"/>
            <a:headEnd/>
            <a:tailEnd/>
          </a:ln>
        </p:spPr>
        <p:txBody>
          <a:bodyPr>
            <a:spAutoFit/>
          </a:bodyPr>
          <a:lstStyle/>
          <a:p>
            <a:r>
              <a:rPr lang="en-US">
                <a:solidFill>
                  <a:schemeClr val="bg2"/>
                </a:solidFill>
              </a:rPr>
              <a:t>The G.I. would return to his bride and their “victory home,” the ad read, with “better living built in . . .electrical living with new comforts, new conveniences, new economies to make every day an adventure in happiness.”</a:t>
            </a:r>
            <a:endParaRPr lang="en-US" sz="1200">
              <a:solidFill>
                <a:schemeClr val="bg1"/>
              </a:solidFill>
            </a:endParaRPr>
          </a:p>
        </p:txBody>
      </p:sp>
      <p:pic>
        <p:nvPicPr>
          <p:cNvPr id="6148" name="Picture 6" descr="promise"/>
          <p:cNvPicPr>
            <a:picLocks noChangeAspect="1" noChangeArrowheads="1"/>
          </p:cNvPicPr>
          <p:nvPr/>
        </p:nvPicPr>
        <p:blipFill>
          <a:blip r:embed="rId2" cstate="print"/>
          <a:srcRect l="7489" t="81520" r="3163" b="14546"/>
          <a:stretch>
            <a:fillRect/>
          </a:stretch>
        </p:blipFill>
        <p:spPr bwMode="auto">
          <a:xfrm>
            <a:off x="228600" y="6019800"/>
            <a:ext cx="8610600" cy="609600"/>
          </a:xfrm>
          <a:prstGeom prst="rect">
            <a:avLst/>
          </a:prstGeom>
          <a:noFill/>
          <a:ln w="57150" cmpd="thinThick">
            <a:solidFill>
              <a:srgbClr val="FFFF99"/>
            </a:solidFill>
            <a:miter lim="800000"/>
            <a:headEnd/>
            <a:tailEnd/>
          </a:ln>
        </p:spPr>
      </p:pic>
      <p:pic>
        <p:nvPicPr>
          <p:cNvPr id="6149" name="Picture 7"/>
          <p:cNvPicPr>
            <a:picLocks noChangeAspect="1" noChangeArrowheads="1"/>
          </p:cNvPicPr>
          <p:nvPr/>
        </p:nvPicPr>
        <p:blipFill>
          <a:blip r:embed="rId3" cstate="print"/>
          <a:srcRect/>
          <a:stretch>
            <a:fillRect/>
          </a:stretch>
        </p:blipFill>
        <p:spPr bwMode="auto">
          <a:xfrm>
            <a:off x="5954713" y="1905000"/>
            <a:ext cx="2808287" cy="3886200"/>
          </a:xfrm>
          <a:prstGeom prst="rect">
            <a:avLst/>
          </a:prstGeom>
          <a:noFill/>
          <a:ln w="38100">
            <a:solidFill>
              <a:schemeClr val="tx1"/>
            </a:solidFill>
            <a:miter lim="800000"/>
            <a:headEnd/>
            <a:tailEnd/>
          </a:ln>
        </p:spPr>
      </p:pic>
      <p:sp>
        <p:nvSpPr>
          <p:cNvPr id="6150" name="Text Box 8"/>
          <p:cNvSpPr txBox="1">
            <a:spLocks noChangeArrowheads="1"/>
          </p:cNvSpPr>
          <p:nvPr/>
        </p:nvSpPr>
        <p:spPr bwMode="auto">
          <a:xfrm>
            <a:off x="4267200" y="2947988"/>
            <a:ext cx="1463675" cy="2157412"/>
          </a:xfrm>
          <a:prstGeom prst="rect">
            <a:avLst/>
          </a:prstGeom>
          <a:solidFill>
            <a:schemeClr val="tx2"/>
          </a:solidFill>
          <a:ln w="57150">
            <a:solidFill>
              <a:schemeClr val="hlink"/>
            </a:solidFill>
            <a:miter lim="800000"/>
            <a:headEnd/>
            <a:tailEnd/>
          </a:ln>
        </p:spPr>
        <p:txBody>
          <a:bodyPr>
            <a:spAutoFit/>
          </a:bodyPr>
          <a:lstStyle/>
          <a:p>
            <a:r>
              <a:rPr lang="en-US" sz="1200">
                <a:solidFill>
                  <a:schemeClr val="bg1"/>
                </a:solidFill>
              </a:rPr>
              <a:t>Electrical corporations lobbied Congress successfully to have built-in appliances and even vacuum cleaners eligible for inclusion on FHA-insured loans.</a:t>
            </a:r>
            <a:endParaRPr lang="en-US"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cstate="print"/>
          <a:srcRect/>
          <a:stretch>
            <a:fillRect/>
          </a:stretch>
        </p:blipFill>
        <p:spPr bwMode="auto">
          <a:xfrm>
            <a:off x="228600" y="152400"/>
            <a:ext cx="3540125" cy="2667000"/>
          </a:xfrm>
          <a:prstGeom prst="rect">
            <a:avLst/>
          </a:prstGeom>
          <a:noFill/>
          <a:ln w="9525">
            <a:noFill/>
            <a:miter lim="800000"/>
            <a:headEnd/>
            <a:tailEnd/>
          </a:ln>
        </p:spPr>
      </p:pic>
      <p:pic>
        <p:nvPicPr>
          <p:cNvPr id="7171" name="Picture 5" descr="industrial garden"/>
          <p:cNvPicPr>
            <a:picLocks noChangeAspect="1" noChangeArrowheads="1"/>
          </p:cNvPicPr>
          <p:nvPr/>
        </p:nvPicPr>
        <p:blipFill>
          <a:blip r:embed="rId3" cstate="print"/>
          <a:srcRect l="5568" t="10625" r="7193" b="4382"/>
          <a:stretch>
            <a:fillRect/>
          </a:stretch>
        </p:blipFill>
        <p:spPr bwMode="auto">
          <a:xfrm>
            <a:off x="3352800" y="2895600"/>
            <a:ext cx="3124200" cy="2659063"/>
          </a:xfrm>
          <a:prstGeom prst="rect">
            <a:avLst/>
          </a:prstGeom>
          <a:noFill/>
          <a:ln w="9525">
            <a:noFill/>
            <a:miter lim="800000"/>
            <a:headEnd/>
            <a:tailEnd/>
          </a:ln>
        </p:spPr>
      </p:pic>
      <p:sp>
        <p:nvSpPr>
          <p:cNvPr id="7172" name="Text Box 6"/>
          <p:cNvSpPr txBox="1">
            <a:spLocks noChangeArrowheads="1"/>
          </p:cNvSpPr>
          <p:nvPr/>
        </p:nvSpPr>
        <p:spPr bwMode="auto">
          <a:xfrm>
            <a:off x="3962400" y="152400"/>
            <a:ext cx="4876800" cy="1831975"/>
          </a:xfrm>
          <a:prstGeom prst="rect">
            <a:avLst/>
          </a:prstGeom>
          <a:noFill/>
          <a:ln w="9525">
            <a:noFill/>
            <a:miter lim="800000"/>
            <a:headEnd/>
            <a:tailEnd/>
          </a:ln>
        </p:spPr>
        <p:txBody>
          <a:bodyPr>
            <a:spAutoFit/>
          </a:bodyPr>
          <a:lstStyle/>
          <a:p>
            <a:r>
              <a:rPr lang="en-US" sz="2300"/>
              <a:t>The suburban-industrial complex</a:t>
            </a:r>
            <a:r>
              <a:rPr lang="en-US"/>
              <a:t>: FHA mortgages and federal highways supported a variety of realty, financial, construction, industrial, and retail interests dependent on the mass production of suburban housing. </a:t>
            </a:r>
          </a:p>
        </p:txBody>
      </p:sp>
      <p:sp>
        <p:nvSpPr>
          <p:cNvPr id="7173" name="Text Box 7"/>
          <p:cNvSpPr txBox="1">
            <a:spLocks noChangeArrowheads="1"/>
          </p:cNvSpPr>
          <p:nvPr/>
        </p:nvSpPr>
        <p:spPr bwMode="auto">
          <a:xfrm>
            <a:off x="304800" y="5791200"/>
            <a:ext cx="8610600" cy="1077913"/>
          </a:xfrm>
          <a:prstGeom prst="rect">
            <a:avLst/>
          </a:prstGeom>
          <a:noFill/>
          <a:ln w="9525">
            <a:noFill/>
            <a:miter lim="800000"/>
            <a:headEnd/>
            <a:tailEnd/>
          </a:ln>
        </p:spPr>
        <p:txBody>
          <a:bodyPr>
            <a:spAutoFit/>
          </a:bodyPr>
          <a:lstStyle/>
          <a:p>
            <a:r>
              <a:rPr lang="en-US" sz="1600"/>
              <a:t>“The movement to the suburbs means more automobiles, more mileage per car and more multiple-car families,” a sales manager observed in 1954.  “I leave it to your imagination to think what it means in terms of automotive home workshops, sporting goods, lawnmowers, garden tools, casual goods.” </a:t>
            </a:r>
          </a:p>
        </p:txBody>
      </p:sp>
      <p:pic>
        <p:nvPicPr>
          <p:cNvPr id="7174" name="Picture 8" descr="mall from cohen"/>
          <p:cNvPicPr>
            <a:picLocks noChangeAspect="1" noChangeArrowheads="1"/>
          </p:cNvPicPr>
          <p:nvPr/>
        </p:nvPicPr>
        <p:blipFill>
          <a:blip r:embed="rId4" cstate="print"/>
          <a:srcRect l="5208" t="9270" r="12500" b="20277"/>
          <a:stretch>
            <a:fillRect/>
          </a:stretch>
        </p:blipFill>
        <p:spPr bwMode="auto">
          <a:xfrm>
            <a:off x="304800" y="3048000"/>
            <a:ext cx="2895600" cy="2786063"/>
          </a:xfrm>
          <a:prstGeom prst="rect">
            <a:avLst/>
          </a:prstGeom>
          <a:noFill/>
          <a:ln w="9525">
            <a:noFill/>
            <a:miter lim="800000"/>
            <a:headEnd/>
            <a:tailEnd/>
          </a:ln>
        </p:spPr>
      </p:pic>
      <p:pic>
        <p:nvPicPr>
          <p:cNvPr id="7175" name="Picture 4"/>
          <p:cNvPicPr>
            <a:picLocks noChangeAspect="1" noChangeArrowheads="1"/>
          </p:cNvPicPr>
          <p:nvPr/>
        </p:nvPicPr>
        <p:blipFill>
          <a:blip r:embed="rId5" cstate="print"/>
          <a:srcRect/>
          <a:stretch>
            <a:fillRect/>
          </a:stretch>
        </p:blipFill>
        <p:spPr bwMode="auto">
          <a:xfrm>
            <a:off x="6440488" y="2057400"/>
            <a:ext cx="2627312" cy="36353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LastScan"/>
          <p:cNvPicPr>
            <a:picLocks noChangeAspect="1" noChangeArrowheads="1"/>
          </p:cNvPicPr>
          <p:nvPr/>
        </p:nvPicPr>
        <p:blipFill>
          <a:blip r:embed="rId2" cstate="print"/>
          <a:srcRect l="2469" t="2678" r="6172" b="7590"/>
          <a:stretch>
            <a:fillRect/>
          </a:stretch>
        </p:blipFill>
        <p:spPr bwMode="auto">
          <a:xfrm>
            <a:off x="152400" y="152400"/>
            <a:ext cx="3429000" cy="3105150"/>
          </a:xfrm>
          <a:prstGeom prst="rect">
            <a:avLst/>
          </a:prstGeom>
          <a:noFill/>
          <a:ln w="9525">
            <a:noFill/>
            <a:miter lim="800000"/>
            <a:headEnd/>
            <a:tailEnd/>
          </a:ln>
        </p:spPr>
      </p:pic>
      <p:sp>
        <p:nvSpPr>
          <p:cNvPr id="8195" name="Text Box 5"/>
          <p:cNvSpPr txBox="1">
            <a:spLocks noChangeArrowheads="1"/>
          </p:cNvSpPr>
          <p:nvPr/>
        </p:nvSpPr>
        <p:spPr bwMode="auto">
          <a:xfrm>
            <a:off x="3733800" y="533400"/>
            <a:ext cx="1295400" cy="2219325"/>
          </a:xfrm>
          <a:prstGeom prst="rect">
            <a:avLst/>
          </a:prstGeom>
          <a:solidFill>
            <a:srgbClr val="3366FF"/>
          </a:solidFill>
          <a:ln w="9525">
            <a:noFill/>
            <a:miter lim="800000"/>
            <a:headEnd/>
            <a:tailEnd/>
          </a:ln>
        </p:spPr>
        <p:txBody>
          <a:bodyPr>
            <a:spAutoFit/>
          </a:bodyPr>
          <a:lstStyle/>
          <a:p>
            <a:r>
              <a:rPr lang="en-US" sz="1400"/>
              <a:t>Male bread</a:t>
            </a:r>
          </a:p>
          <a:p>
            <a:r>
              <a:rPr lang="en-US" sz="1400"/>
              <a:t>winners needed to insure their property which, this ad suggested, included their wives and children.</a:t>
            </a:r>
          </a:p>
        </p:txBody>
      </p:sp>
      <p:pic>
        <p:nvPicPr>
          <p:cNvPr id="8196" name="Picture 6" descr="LastScan"/>
          <p:cNvPicPr>
            <a:picLocks noChangeAspect="1" noChangeArrowheads="1"/>
          </p:cNvPicPr>
          <p:nvPr/>
        </p:nvPicPr>
        <p:blipFill>
          <a:blip r:embed="rId3" cstate="print"/>
          <a:srcRect l="3542" r="7930" b="21033"/>
          <a:stretch>
            <a:fillRect/>
          </a:stretch>
        </p:blipFill>
        <p:spPr bwMode="auto">
          <a:xfrm>
            <a:off x="5181600" y="0"/>
            <a:ext cx="3810000" cy="4953000"/>
          </a:xfrm>
          <a:prstGeom prst="rect">
            <a:avLst/>
          </a:prstGeom>
          <a:noFill/>
          <a:ln w="9525">
            <a:noFill/>
            <a:miter lim="800000"/>
            <a:headEnd/>
            <a:tailEnd/>
          </a:ln>
        </p:spPr>
      </p:pic>
      <p:pic>
        <p:nvPicPr>
          <p:cNvPr id="8197" name="Picture 8" descr="LastScan"/>
          <p:cNvPicPr>
            <a:picLocks noChangeAspect="1" noChangeArrowheads="1"/>
          </p:cNvPicPr>
          <p:nvPr/>
        </p:nvPicPr>
        <p:blipFill>
          <a:blip r:embed="rId4" cstate="print"/>
          <a:srcRect l="7216" t="9398" r="6186" b="21292"/>
          <a:stretch>
            <a:fillRect/>
          </a:stretch>
        </p:blipFill>
        <p:spPr bwMode="auto">
          <a:xfrm>
            <a:off x="304800" y="3429000"/>
            <a:ext cx="4648200" cy="3265488"/>
          </a:xfrm>
          <a:prstGeom prst="rect">
            <a:avLst/>
          </a:prstGeom>
          <a:noFill/>
          <a:ln w="9525">
            <a:noFill/>
            <a:miter lim="800000"/>
            <a:headEnd/>
            <a:tailEnd/>
          </a:ln>
        </p:spPr>
      </p:pic>
      <p:sp>
        <p:nvSpPr>
          <p:cNvPr id="8198" name="Text Box 9"/>
          <p:cNvSpPr txBox="1">
            <a:spLocks noChangeArrowheads="1"/>
          </p:cNvSpPr>
          <p:nvPr/>
        </p:nvSpPr>
        <p:spPr bwMode="auto">
          <a:xfrm>
            <a:off x="5257800" y="5313363"/>
            <a:ext cx="3733800" cy="1123950"/>
          </a:xfrm>
          <a:prstGeom prst="rect">
            <a:avLst/>
          </a:prstGeom>
          <a:solidFill>
            <a:schemeClr val="tx2"/>
          </a:solidFill>
          <a:ln w="57150">
            <a:solidFill>
              <a:srgbClr val="3366FF"/>
            </a:solidFill>
            <a:miter lim="800000"/>
            <a:headEnd/>
            <a:tailEnd/>
          </a:ln>
        </p:spPr>
        <p:txBody>
          <a:bodyPr>
            <a:spAutoFit/>
          </a:bodyPr>
          <a:lstStyle/>
          <a:p>
            <a:r>
              <a:rPr lang="en-US" sz="3200">
                <a:solidFill>
                  <a:schemeClr val="bg1"/>
                </a:solidFill>
              </a:rPr>
              <a:t>HIS Economy and HER role in it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LastScan"/>
          <p:cNvPicPr>
            <a:picLocks noChangeAspect="1" noChangeArrowheads="1"/>
          </p:cNvPicPr>
          <p:nvPr/>
        </p:nvPicPr>
        <p:blipFill>
          <a:blip r:embed="rId2" cstate="print"/>
          <a:srcRect l="8447" t="7030" r="7076" b="22675"/>
          <a:stretch>
            <a:fillRect/>
          </a:stretch>
        </p:blipFill>
        <p:spPr bwMode="auto">
          <a:xfrm>
            <a:off x="228600" y="228600"/>
            <a:ext cx="2984500" cy="3581400"/>
          </a:xfrm>
          <a:prstGeom prst="rect">
            <a:avLst/>
          </a:prstGeom>
          <a:noFill/>
          <a:ln w="9525">
            <a:noFill/>
            <a:miter lim="800000"/>
            <a:headEnd/>
            <a:tailEnd/>
          </a:ln>
        </p:spPr>
      </p:pic>
      <p:pic>
        <p:nvPicPr>
          <p:cNvPr id="11267" name="Picture 5" descr="chicago squatters"/>
          <p:cNvPicPr>
            <a:picLocks noChangeAspect="1" noChangeArrowheads="1"/>
          </p:cNvPicPr>
          <p:nvPr/>
        </p:nvPicPr>
        <p:blipFill>
          <a:blip r:embed="rId3" cstate="print"/>
          <a:srcRect l="12463" t="6024" r="12759" b="18073"/>
          <a:stretch>
            <a:fillRect/>
          </a:stretch>
        </p:blipFill>
        <p:spPr bwMode="auto">
          <a:xfrm>
            <a:off x="6324600" y="0"/>
            <a:ext cx="2641600" cy="3962400"/>
          </a:xfrm>
          <a:prstGeom prst="rect">
            <a:avLst/>
          </a:prstGeom>
          <a:noFill/>
          <a:ln w="9525">
            <a:noFill/>
            <a:miter lim="800000"/>
            <a:headEnd/>
            <a:tailEnd/>
          </a:ln>
        </p:spPr>
      </p:pic>
      <p:sp>
        <p:nvSpPr>
          <p:cNvPr id="11268" name="Text Box 6"/>
          <p:cNvSpPr txBox="1">
            <a:spLocks noChangeArrowheads="1"/>
          </p:cNvSpPr>
          <p:nvPr/>
        </p:nvSpPr>
        <p:spPr bwMode="auto">
          <a:xfrm>
            <a:off x="3505200" y="2133600"/>
            <a:ext cx="2667000" cy="1155700"/>
          </a:xfrm>
          <a:prstGeom prst="rect">
            <a:avLst/>
          </a:prstGeom>
          <a:noFill/>
          <a:ln w="9525">
            <a:noFill/>
            <a:miter lim="800000"/>
            <a:headEnd/>
            <a:tailEnd/>
          </a:ln>
        </p:spPr>
        <p:txBody>
          <a:bodyPr>
            <a:spAutoFit/>
          </a:bodyPr>
          <a:lstStyle/>
          <a:p>
            <a:r>
              <a:rPr lang="en-US" sz="1400"/>
              <a:t>African-Americans in Chicago and other cities crowded into partitioned cellars or squatted in condemned buildings without heat, light, or other utilities</a:t>
            </a:r>
          </a:p>
        </p:txBody>
      </p:sp>
      <p:pic>
        <p:nvPicPr>
          <p:cNvPr id="11269" name="Picture 7" descr="segmenting"/>
          <p:cNvPicPr>
            <a:picLocks noChangeAspect="1" noChangeArrowheads="1"/>
          </p:cNvPicPr>
          <p:nvPr/>
        </p:nvPicPr>
        <p:blipFill>
          <a:blip r:embed="rId4" cstate="print"/>
          <a:srcRect l="10417" t="26118" r="10417" b="30351"/>
          <a:stretch>
            <a:fillRect/>
          </a:stretch>
        </p:blipFill>
        <p:spPr bwMode="auto">
          <a:xfrm>
            <a:off x="228600" y="3962400"/>
            <a:ext cx="4648200" cy="2752725"/>
          </a:xfrm>
          <a:prstGeom prst="rect">
            <a:avLst/>
          </a:prstGeom>
          <a:noFill/>
          <a:ln w="9525">
            <a:noFill/>
            <a:miter lim="800000"/>
            <a:headEnd/>
            <a:tailEnd/>
          </a:ln>
        </p:spPr>
      </p:pic>
      <p:sp>
        <p:nvSpPr>
          <p:cNvPr id="11270" name="Text Box 8"/>
          <p:cNvSpPr txBox="1">
            <a:spLocks noChangeArrowheads="1"/>
          </p:cNvSpPr>
          <p:nvPr/>
        </p:nvSpPr>
        <p:spPr bwMode="auto">
          <a:xfrm>
            <a:off x="5181600" y="5715000"/>
            <a:ext cx="3749675" cy="730250"/>
          </a:xfrm>
          <a:prstGeom prst="rect">
            <a:avLst/>
          </a:prstGeom>
          <a:noFill/>
          <a:ln w="9525">
            <a:noFill/>
            <a:miter lim="800000"/>
            <a:headEnd/>
            <a:tailEnd/>
          </a:ln>
        </p:spPr>
        <p:txBody>
          <a:bodyPr>
            <a:spAutoFit/>
          </a:bodyPr>
          <a:lstStyle/>
          <a:p>
            <a:r>
              <a:rPr lang="en-US" sz="1400"/>
              <a:t>African-Americans who moved into Levittown in Pennsylvania required police protection from angry neighbors.</a:t>
            </a:r>
          </a:p>
        </p:txBody>
      </p:sp>
      <p:sp>
        <p:nvSpPr>
          <p:cNvPr id="11271" name="Text Box 9"/>
          <p:cNvSpPr txBox="1">
            <a:spLocks noChangeArrowheads="1"/>
          </p:cNvSpPr>
          <p:nvPr/>
        </p:nvSpPr>
        <p:spPr bwMode="auto">
          <a:xfrm>
            <a:off x="3657600" y="533400"/>
            <a:ext cx="2286000" cy="822325"/>
          </a:xfrm>
          <a:prstGeom prst="rect">
            <a:avLst/>
          </a:prstGeom>
          <a:noFill/>
          <a:ln w="9525">
            <a:noFill/>
            <a:miter lim="800000"/>
            <a:headEnd/>
            <a:tailEnd/>
          </a:ln>
        </p:spPr>
        <p:txBody>
          <a:bodyPr>
            <a:spAutoFit/>
          </a:bodyPr>
          <a:lstStyle/>
          <a:p>
            <a:r>
              <a:rPr lang="en-US" sz="2400"/>
              <a:t>Postwar Segregation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8 mile wall"/>
          <p:cNvPicPr>
            <a:picLocks noChangeAspect="1" noChangeArrowheads="1"/>
          </p:cNvPicPr>
          <p:nvPr/>
        </p:nvPicPr>
        <p:blipFill>
          <a:blip r:embed="rId2" cstate="print"/>
          <a:srcRect l="8594" t="11539" r="6250" b="22528"/>
          <a:stretch>
            <a:fillRect/>
          </a:stretch>
        </p:blipFill>
        <p:spPr bwMode="auto">
          <a:xfrm>
            <a:off x="152400" y="152400"/>
            <a:ext cx="5410200" cy="2978150"/>
          </a:xfrm>
          <a:prstGeom prst="rect">
            <a:avLst/>
          </a:prstGeom>
          <a:noFill/>
          <a:ln w="9525">
            <a:noFill/>
            <a:miter lim="800000"/>
            <a:headEnd/>
            <a:tailEnd/>
          </a:ln>
        </p:spPr>
      </p:pic>
      <p:sp>
        <p:nvSpPr>
          <p:cNvPr id="12291" name="Text Box 5"/>
          <p:cNvSpPr txBox="1">
            <a:spLocks noChangeArrowheads="1"/>
          </p:cNvSpPr>
          <p:nvPr/>
        </p:nvSpPr>
        <p:spPr bwMode="auto">
          <a:xfrm>
            <a:off x="228600" y="3505200"/>
            <a:ext cx="4191000" cy="942975"/>
          </a:xfrm>
          <a:prstGeom prst="rect">
            <a:avLst/>
          </a:prstGeom>
          <a:solidFill>
            <a:schemeClr val="bg2"/>
          </a:solidFill>
          <a:ln w="9525">
            <a:noFill/>
            <a:miter lim="800000"/>
            <a:headEnd/>
            <a:tailEnd/>
          </a:ln>
        </p:spPr>
        <p:txBody>
          <a:bodyPr>
            <a:spAutoFit/>
          </a:bodyPr>
          <a:lstStyle/>
          <a:p>
            <a:r>
              <a:rPr lang="en-US" sz="1400"/>
              <a:t>The infamous “wailing wall” dividing black and white neighborhoods in Detroit’s 8 Mile-Wyoming district.  A developer erected to wall to secure FHA-support for his whites-only development</a:t>
            </a:r>
          </a:p>
        </p:txBody>
      </p:sp>
      <p:pic>
        <p:nvPicPr>
          <p:cNvPr id="12292" name="Picture 6" descr="det pubhouse"/>
          <p:cNvPicPr>
            <a:picLocks noChangeAspect="1" noChangeArrowheads="1"/>
          </p:cNvPicPr>
          <p:nvPr/>
        </p:nvPicPr>
        <p:blipFill>
          <a:blip r:embed="rId3" cstate="print"/>
          <a:srcRect t="15625" r="12518" b="24219"/>
          <a:stretch>
            <a:fillRect/>
          </a:stretch>
        </p:blipFill>
        <p:spPr bwMode="auto">
          <a:xfrm>
            <a:off x="4643438" y="2362200"/>
            <a:ext cx="4362450" cy="4419600"/>
          </a:xfrm>
          <a:prstGeom prst="rect">
            <a:avLst/>
          </a:prstGeom>
          <a:noFill/>
          <a:ln w="9525">
            <a:noFill/>
            <a:miter lim="800000"/>
            <a:headEnd/>
            <a:tailEnd/>
          </a:ln>
        </p:spPr>
      </p:pic>
      <p:sp>
        <p:nvSpPr>
          <p:cNvPr id="12293" name="Text Box 7"/>
          <p:cNvSpPr txBox="1">
            <a:spLocks noChangeArrowheads="1"/>
          </p:cNvSpPr>
          <p:nvPr/>
        </p:nvSpPr>
        <p:spPr bwMode="auto">
          <a:xfrm>
            <a:off x="685800" y="5762625"/>
            <a:ext cx="3521075" cy="942975"/>
          </a:xfrm>
          <a:prstGeom prst="rect">
            <a:avLst/>
          </a:prstGeom>
          <a:solidFill>
            <a:srgbClr val="0000CC"/>
          </a:solidFill>
          <a:ln w="9525">
            <a:noFill/>
            <a:miter lim="800000"/>
            <a:headEnd/>
            <a:tailEnd/>
          </a:ln>
        </p:spPr>
        <p:txBody>
          <a:bodyPr>
            <a:spAutoFit/>
          </a:bodyPr>
          <a:lstStyle/>
          <a:p>
            <a:r>
              <a:rPr lang="en-US" sz="1400"/>
              <a:t>Twelve sites for public housing proposed in Detroit during the 1940s.  White opposition to outlying sites meant only three inner-city projects were completed.</a:t>
            </a:r>
          </a:p>
        </p:txBody>
      </p:sp>
      <p:pic>
        <p:nvPicPr>
          <p:cNvPr id="12294" name="Picture 8" descr="white comm"/>
          <p:cNvPicPr>
            <a:picLocks noChangeAspect="1" noChangeArrowheads="1"/>
          </p:cNvPicPr>
          <p:nvPr/>
        </p:nvPicPr>
        <p:blipFill>
          <a:blip r:embed="rId4" cstate="print"/>
          <a:srcRect t="20438" r="25153" b="24088"/>
          <a:stretch>
            <a:fillRect/>
          </a:stretch>
        </p:blipFill>
        <p:spPr bwMode="auto">
          <a:xfrm>
            <a:off x="6172200" y="228600"/>
            <a:ext cx="2438400" cy="2014538"/>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et clear"/>
          <p:cNvPicPr>
            <a:picLocks noChangeAspect="1" noChangeArrowheads="1"/>
          </p:cNvPicPr>
          <p:nvPr/>
        </p:nvPicPr>
        <p:blipFill>
          <a:blip r:embed="rId2" cstate="print"/>
          <a:srcRect l="6508" t="8321" r="8881" b="23759"/>
          <a:stretch>
            <a:fillRect/>
          </a:stretch>
        </p:blipFill>
        <p:spPr bwMode="auto">
          <a:xfrm>
            <a:off x="152400" y="304800"/>
            <a:ext cx="3200400" cy="2632075"/>
          </a:xfrm>
          <a:prstGeom prst="rect">
            <a:avLst/>
          </a:prstGeom>
          <a:noFill/>
          <a:ln w="9525">
            <a:noFill/>
            <a:miter lim="800000"/>
            <a:headEnd/>
            <a:tailEnd/>
          </a:ln>
        </p:spPr>
      </p:pic>
      <p:pic>
        <p:nvPicPr>
          <p:cNvPr id="15363" name="Picture 7" descr="BART"/>
          <p:cNvPicPr>
            <a:picLocks noChangeAspect="1" noChangeArrowheads="1"/>
          </p:cNvPicPr>
          <p:nvPr/>
        </p:nvPicPr>
        <p:blipFill>
          <a:blip r:embed="rId3" cstate="print"/>
          <a:srcRect l="4135" r="10077" b="33333"/>
          <a:stretch>
            <a:fillRect/>
          </a:stretch>
        </p:blipFill>
        <p:spPr bwMode="auto">
          <a:xfrm>
            <a:off x="5181600" y="3808413"/>
            <a:ext cx="3657600" cy="2820987"/>
          </a:xfrm>
          <a:prstGeom prst="rect">
            <a:avLst/>
          </a:prstGeom>
          <a:noFill/>
          <a:ln w="9525">
            <a:noFill/>
            <a:miter lim="800000"/>
            <a:headEnd/>
            <a:tailEnd/>
          </a:ln>
        </p:spPr>
      </p:pic>
      <p:sp>
        <p:nvSpPr>
          <p:cNvPr id="15364" name="Text Box 8"/>
          <p:cNvSpPr txBox="1">
            <a:spLocks noChangeArrowheads="1"/>
          </p:cNvSpPr>
          <p:nvPr/>
        </p:nvSpPr>
        <p:spPr bwMode="auto">
          <a:xfrm>
            <a:off x="3581400" y="304800"/>
            <a:ext cx="1981200" cy="1311275"/>
          </a:xfrm>
          <a:prstGeom prst="rect">
            <a:avLst/>
          </a:prstGeom>
          <a:noFill/>
          <a:ln w="9525">
            <a:noFill/>
            <a:miter lim="800000"/>
            <a:headEnd/>
            <a:tailEnd/>
          </a:ln>
        </p:spPr>
        <p:txBody>
          <a:bodyPr>
            <a:spAutoFit/>
          </a:bodyPr>
          <a:lstStyle/>
          <a:p>
            <a:r>
              <a:rPr lang="en-US" sz="2000"/>
              <a:t>Dispossession:</a:t>
            </a:r>
          </a:p>
          <a:p>
            <a:r>
              <a:rPr lang="en-US" sz="2000"/>
              <a:t>Urban renewal as negro removal.</a:t>
            </a:r>
          </a:p>
        </p:txBody>
      </p:sp>
      <p:pic>
        <p:nvPicPr>
          <p:cNvPr id="15365" name="Picture 9" descr="iit"/>
          <p:cNvPicPr>
            <a:picLocks noChangeAspect="1" noChangeArrowheads="1"/>
          </p:cNvPicPr>
          <p:nvPr/>
        </p:nvPicPr>
        <p:blipFill>
          <a:blip r:embed="rId4" cstate="print"/>
          <a:srcRect l="11348" t="3255" r="9219" b="21898"/>
          <a:stretch>
            <a:fillRect/>
          </a:stretch>
        </p:blipFill>
        <p:spPr bwMode="auto">
          <a:xfrm>
            <a:off x="152400" y="3638550"/>
            <a:ext cx="3733800" cy="3067050"/>
          </a:xfrm>
          <a:prstGeom prst="rect">
            <a:avLst/>
          </a:prstGeom>
          <a:noFill/>
          <a:ln w="9525">
            <a:noFill/>
            <a:miter lim="800000"/>
            <a:headEnd/>
            <a:tailEnd/>
          </a:ln>
        </p:spPr>
      </p:pic>
      <p:pic>
        <p:nvPicPr>
          <p:cNvPr id="15366" name="Picture 11" descr="stateway demolish"/>
          <p:cNvPicPr>
            <a:picLocks noChangeAspect="1" noChangeArrowheads="1"/>
          </p:cNvPicPr>
          <p:nvPr/>
        </p:nvPicPr>
        <p:blipFill>
          <a:blip r:embed="rId5" cstate="print"/>
          <a:srcRect l="10706" t="7729" r="10706" b="20679"/>
          <a:stretch>
            <a:fillRect/>
          </a:stretch>
        </p:blipFill>
        <p:spPr bwMode="auto">
          <a:xfrm>
            <a:off x="5638800" y="228600"/>
            <a:ext cx="3352800" cy="2836863"/>
          </a:xfrm>
          <a:prstGeom prst="rect">
            <a:avLst/>
          </a:prstGeom>
          <a:noFill/>
          <a:ln w="9525">
            <a:noFill/>
            <a:miter lim="800000"/>
            <a:headEnd/>
            <a:tailEnd/>
          </a:ln>
        </p:spPr>
      </p:pic>
      <p:sp>
        <p:nvSpPr>
          <p:cNvPr id="15367" name="Text Box 12"/>
          <p:cNvSpPr txBox="1">
            <a:spLocks noChangeArrowheads="1"/>
          </p:cNvSpPr>
          <p:nvPr/>
        </p:nvSpPr>
        <p:spPr bwMode="auto">
          <a:xfrm>
            <a:off x="228600" y="3124200"/>
            <a:ext cx="5010150" cy="366713"/>
          </a:xfrm>
          <a:prstGeom prst="rect">
            <a:avLst/>
          </a:prstGeom>
          <a:noFill/>
          <a:ln w="9525">
            <a:noFill/>
            <a:miter lim="800000"/>
            <a:headEnd/>
            <a:tailEnd/>
          </a:ln>
        </p:spPr>
        <p:txBody>
          <a:bodyPr wrap="none">
            <a:spAutoFit/>
          </a:bodyPr>
          <a:lstStyle/>
          <a:p>
            <a:r>
              <a:rPr lang="en-US"/>
              <a:t>Clearance projects in Detroit, Chicago, Oakland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e is NY.jpg"/>
          <p:cNvPicPr>
            <a:picLocks noChangeAspect="1"/>
          </p:cNvPicPr>
          <p:nvPr/>
        </p:nvPicPr>
        <p:blipFill>
          <a:blip r:embed="rId2" cstate="print"/>
          <a:srcRect l="7307" t="2613" r="8964" b="16390"/>
          <a:stretch>
            <a:fillRect/>
          </a:stretch>
        </p:blipFill>
        <p:spPr>
          <a:xfrm>
            <a:off x="5486400" y="0"/>
            <a:ext cx="3352800" cy="4724400"/>
          </a:xfrm>
          <a:prstGeom prst="rect">
            <a:avLst/>
          </a:prstGeom>
        </p:spPr>
      </p:pic>
      <p:sp>
        <p:nvSpPr>
          <p:cNvPr id="3" name="TextBox 2"/>
          <p:cNvSpPr txBox="1"/>
          <p:nvPr/>
        </p:nvSpPr>
        <p:spPr>
          <a:xfrm>
            <a:off x="457200" y="4876800"/>
            <a:ext cx="8382000" cy="1754326"/>
          </a:xfrm>
          <a:prstGeom prst="rect">
            <a:avLst/>
          </a:prstGeom>
          <a:solidFill>
            <a:srgbClr val="FFFF99"/>
          </a:solidFill>
        </p:spPr>
        <p:txBody>
          <a:bodyPr wrap="square" rtlCol="0">
            <a:spAutoFit/>
          </a:bodyPr>
          <a:lstStyle/>
          <a:p>
            <a:r>
              <a:rPr lang="en-US" dirty="0"/>
              <a:t>Consider here </a:t>
            </a:r>
            <a:r>
              <a:rPr lang="en-US" dirty="0" err="1"/>
              <a:t>Hellinger’s</a:t>
            </a:r>
            <a:r>
              <a:rPr lang="en-US" dirty="0"/>
              <a:t> opening of </a:t>
            </a:r>
            <a:r>
              <a:rPr lang="en-US" u="sng" dirty="0"/>
              <a:t>Naked City</a:t>
            </a:r>
            <a:r>
              <a:rPr lang="en-US" dirty="0"/>
              <a:t> (1948), so similar to a reconnaissance flight for a bombing mission, yet revealing an intact city.  So too E. B. White’s </a:t>
            </a:r>
            <a:r>
              <a:rPr lang="en-US" u="sng" dirty="0"/>
              <a:t>This is New York</a:t>
            </a:r>
            <a:r>
              <a:rPr lang="en-US" dirty="0"/>
              <a:t> (1949) juxtaposing the emerging United Nations complex with the bombing runs its diplomats would have to try to prevent.  White acknowledges urban destruction even as he expressed a (weak) hope for peace. </a:t>
            </a:r>
            <a:r>
              <a:rPr lang="en-US" dirty="0" err="1"/>
              <a:t>Dimendberg</a:t>
            </a:r>
            <a:r>
              <a:rPr lang="en-US" dirty="0"/>
              <a:t>, </a:t>
            </a:r>
            <a:r>
              <a:rPr lang="en-US" u="sng" dirty="0"/>
              <a:t>Film Noir and the Spaces of Modernity</a:t>
            </a:r>
            <a:r>
              <a:rPr lang="en-US" dirty="0"/>
              <a:t>, 46-47. </a:t>
            </a:r>
          </a:p>
        </p:txBody>
      </p:sp>
      <p:pic>
        <p:nvPicPr>
          <p:cNvPr id="29698" name="Picture 2" descr="http://t2.gstatic.com/images?q=tbn:ANd9GcRkdZEDJLKn1erpbhXYImFK-84g5zlqTBm5FbEbzHKast-VRak8"/>
          <p:cNvPicPr>
            <a:picLocks noChangeAspect="1" noChangeArrowheads="1"/>
          </p:cNvPicPr>
          <p:nvPr/>
        </p:nvPicPr>
        <p:blipFill>
          <a:blip r:embed="rId3" cstate="print"/>
          <a:srcRect/>
          <a:stretch>
            <a:fillRect/>
          </a:stretch>
        </p:blipFill>
        <p:spPr bwMode="auto">
          <a:xfrm>
            <a:off x="380999" y="381000"/>
            <a:ext cx="4814593" cy="3657600"/>
          </a:xfrm>
          <a:prstGeom prst="rect">
            <a:avLst/>
          </a:prstGeom>
          <a:noFill/>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6858000" cy="4185761"/>
          </a:xfrm>
          <a:prstGeom prst="rect">
            <a:avLst/>
          </a:prstGeom>
          <a:solidFill>
            <a:srgbClr val="FFFF99"/>
          </a:solidFill>
        </p:spPr>
        <p:txBody>
          <a:bodyPr wrap="square" rtlCol="0">
            <a:spAutoFit/>
          </a:bodyPr>
          <a:lstStyle/>
          <a:p>
            <a:r>
              <a:rPr lang="en-US" dirty="0"/>
              <a:t>“</a:t>
            </a:r>
            <a:r>
              <a:rPr lang="en-US" sz="2800" b="1" dirty="0"/>
              <a:t>The Collective Unconscious of the Silent Majority” or “Walking Cures”: Opening a Space for the Interpretation of Film Noir</a:t>
            </a:r>
          </a:p>
          <a:p>
            <a:endParaRPr lang="en-US" sz="2800" b="1" dirty="0"/>
          </a:p>
          <a:p>
            <a:endParaRPr lang="en-US" sz="2800" b="1" dirty="0"/>
          </a:p>
          <a:p>
            <a:r>
              <a:rPr lang="en-US" dirty="0"/>
              <a:t>Question and Three Tentative Answers (below): Did Film Noir play an historical role in shaping the fate of American cities and suburbs? Did it operate as something more than innocent amusement and entertainment? What stories did these films tell about cities and suburbs, what images of cities and suburbs did they popularize? Did these narratives and images support, ignore, or question dominant social trends in the period?</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6629400" cy="5816977"/>
          </a:xfrm>
          <a:prstGeom prst="rect">
            <a:avLst/>
          </a:prstGeom>
          <a:solidFill>
            <a:srgbClr val="FFFF99"/>
          </a:solidFill>
        </p:spPr>
        <p:txBody>
          <a:bodyPr wrap="square" rtlCol="0">
            <a:spAutoFit/>
          </a:bodyPr>
          <a:lstStyle/>
          <a:p>
            <a:r>
              <a:rPr lang="en-US" sz="2800" b="1" dirty="0"/>
              <a:t>Avila: The Collective Unconscious of the Silent Majority: (City as Labyrinth at the end of the American Urban Century): </a:t>
            </a:r>
            <a:r>
              <a:rPr lang="en-US" dirty="0"/>
              <a:t>The economic, political, and social history of postwar suburbanization is well-known, Avila argues. The city came to seem a place of disorder, not only of physical and economic decay but of racial conflicts and confused gender roles. With the aid of federal policies, the white middle class fled the city for the suburbs, where they erected sharp racial boundaries and a new cult of domesticity for women. But white flight, he adds, also required “a new cultural order, one that marked an exchange of the heterogeneous, anonymous, promiscuous spaces of the centralized city for the contained, segregated, homogeneous experiences of the decentralized region.” Film-noir offered the suburbanizing middle class troubling images of the disordered city, just as Disneyland offered them a reassuring model of the good – and ordered – life. In the homogeneous suburban communities of the new conservatism, the contingent and unexpected public disappeared in making way for the perfect, orderly market.</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533400" y="304800"/>
            <a:ext cx="7924800" cy="6186309"/>
          </a:xfrm>
          <a:prstGeom prst="rect">
            <a:avLst/>
          </a:prstGeom>
          <a:solidFill>
            <a:srgbClr val="FFFF99"/>
          </a:solidFill>
          <a:ln w="9525">
            <a:noFill/>
            <a:miter lim="800000"/>
            <a:headEnd/>
            <a:tailEnd/>
          </a:ln>
        </p:spPr>
        <p:txBody>
          <a:bodyPr wrap="square">
            <a:spAutoFit/>
          </a:bodyPr>
          <a:lstStyle/>
          <a:p>
            <a:r>
              <a:rPr lang="en-US" sz="2400" b="1" u="sng" dirty="0">
                <a:latin typeface="Georgia" pitchFamily="18" charset="0"/>
              </a:rPr>
              <a:t>Noir's dark tone, themes, plots:</a:t>
            </a:r>
            <a:endParaRPr lang="en-US" sz="2400" dirty="0">
              <a:latin typeface="Georgia" pitchFamily="18" charset="0"/>
            </a:endParaRPr>
          </a:p>
          <a:p>
            <a:endParaRPr lang="en-US" sz="2400" dirty="0">
              <a:latin typeface="Georgia" pitchFamily="18" charset="0"/>
            </a:endParaRPr>
          </a:p>
          <a:p>
            <a:r>
              <a:rPr lang="en-US" sz="2400" dirty="0">
                <a:latin typeface="Georgia" pitchFamily="18" charset="0"/>
              </a:rPr>
              <a:t>A) civic and political life as a dead-end, as offering no salvation; whatever salvation one might find is personal </a:t>
            </a:r>
          </a:p>
          <a:p>
            <a:endParaRPr lang="en-US" sz="2400" dirty="0">
              <a:latin typeface="Georgia" pitchFamily="18" charset="0"/>
            </a:endParaRPr>
          </a:p>
          <a:p>
            <a:r>
              <a:rPr lang="en-US" sz="2400" dirty="0">
                <a:latin typeface="Georgia" pitchFamily="18" charset="0"/>
              </a:rPr>
              <a:t>B) the little guy stands no chance in a world where everyone and everything is corrupt.</a:t>
            </a:r>
          </a:p>
          <a:p>
            <a:r>
              <a:rPr lang="en-US" sz="2400" dirty="0">
                <a:latin typeface="Georgia" pitchFamily="18" charset="0"/>
              </a:rPr>
              <a:t> </a:t>
            </a:r>
          </a:p>
          <a:p>
            <a:r>
              <a:rPr lang="en-US" sz="2400" dirty="0">
                <a:latin typeface="Georgia" pitchFamily="18" charset="0"/>
              </a:rPr>
              <a:t>C) commitment and commitments are for fools; trust no one.</a:t>
            </a:r>
          </a:p>
          <a:p>
            <a:endParaRPr lang="en-US" sz="2400" dirty="0">
              <a:latin typeface="Georgia" pitchFamily="18" charset="0"/>
            </a:endParaRPr>
          </a:p>
          <a:p>
            <a:r>
              <a:rPr lang="en-US" sz="2400" dirty="0">
                <a:latin typeface="Georgia" pitchFamily="18" charset="0"/>
              </a:rPr>
              <a:t>D) we are all prisoners of fate, we are doomed, trapped</a:t>
            </a:r>
          </a:p>
          <a:p>
            <a:endParaRPr lang="en-US" sz="2400" dirty="0">
              <a:latin typeface="Georgia" pitchFamily="18" charset="0"/>
            </a:endParaRPr>
          </a:p>
          <a:p>
            <a:r>
              <a:rPr lang="en-US" sz="2400" dirty="0">
                <a:latin typeface="Georgia" pitchFamily="18" charset="0"/>
              </a:rPr>
              <a:t>E) the disastrous women (the femme fatal); undomesticated sexuality as deadly explosive</a:t>
            </a:r>
          </a:p>
          <a:p>
            <a:endParaRPr lang="en-US" dirty="0"/>
          </a:p>
          <a:p>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t2.gstatic.com/images?q=tbn:ANd9GcRm1gCZGm-fqAiFj28Dg-XT8h04AOcgTPaGk0sX_Qn7iXfGl2r7"/>
          <p:cNvPicPr>
            <a:picLocks noChangeAspect="1" noChangeArrowheads="1"/>
          </p:cNvPicPr>
          <p:nvPr/>
        </p:nvPicPr>
        <p:blipFill>
          <a:blip r:embed="rId2" cstate="print"/>
          <a:srcRect/>
          <a:stretch>
            <a:fillRect/>
          </a:stretch>
        </p:blipFill>
        <p:spPr bwMode="auto">
          <a:xfrm>
            <a:off x="76200" y="152400"/>
            <a:ext cx="4279453" cy="3352801"/>
          </a:xfrm>
          <a:prstGeom prst="rect">
            <a:avLst/>
          </a:prstGeom>
          <a:noFill/>
        </p:spPr>
      </p:pic>
      <p:pic>
        <p:nvPicPr>
          <p:cNvPr id="21508" name="Picture 4" descr="http://t2.gstatic.com/images?q=tbn:ANd9GcTnzkvBWpp_J61raYROwZH7NLgv2iIEv_E-Wqsk7bSsWhQSMDEu"/>
          <p:cNvPicPr>
            <a:picLocks noChangeAspect="1" noChangeArrowheads="1"/>
          </p:cNvPicPr>
          <p:nvPr/>
        </p:nvPicPr>
        <p:blipFill>
          <a:blip r:embed="rId3" cstate="print"/>
          <a:srcRect/>
          <a:stretch>
            <a:fillRect/>
          </a:stretch>
        </p:blipFill>
        <p:spPr bwMode="auto">
          <a:xfrm>
            <a:off x="4800600" y="3606606"/>
            <a:ext cx="4076700" cy="3041846"/>
          </a:xfrm>
          <a:prstGeom prst="rect">
            <a:avLst/>
          </a:prstGeom>
          <a:noFill/>
        </p:spPr>
      </p:pic>
      <p:pic>
        <p:nvPicPr>
          <p:cNvPr id="21510" name="Picture 6" descr="http://t0.gstatic.com/images?q=tbn:ANd9GcSmHm1hphR4W6YiYQl0YzGdqm5HRXXwqfAuO1FOovUelfF3oo9t"/>
          <p:cNvPicPr>
            <a:picLocks noChangeAspect="1" noChangeArrowheads="1"/>
          </p:cNvPicPr>
          <p:nvPr/>
        </p:nvPicPr>
        <p:blipFill>
          <a:blip r:embed="rId4" cstate="print"/>
          <a:srcRect/>
          <a:stretch>
            <a:fillRect/>
          </a:stretch>
        </p:blipFill>
        <p:spPr bwMode="auto">
          <a:xfrm>
            <a:off x="381000" y="3769131"/>
            <a:ext cx="4191000" cy="2660246"/>
          </a:xfrm>
          <a:prstGeom prst="rect">
            <a:avLst/>
          </a:prstGeom>
          <a:noFill/>
        </p:spPr>
      </p:pic>
      <p:pic>
        <p:nvPicPr>
          <p:cNvPr id="21512" name="Picture 8" descr="http://t0.gstatic.com/images?q=tbn:ANd9GcQ0cxpENm-PsXxE9iiyD0_JtEGfkoCeehAYiQnIYCBCSere5olPZw"/>
          <p:cNvPicPr>
            <a:picLocks noChangeAspect="1" noChangeArrowheads="1"/>
          </p:cNvPicPr>
          <p:nvPr/>
        </p:nvPicPr>
        <p:blipFill>
          <a:blip r:embed="rId5" cstate="print"/>
          <a:srcRect/>
          <a:stretch>
            <a:fillRect/>
          </a:stretch>
        </p:blipFill>
        <p:spPr bwMode="auto">
          <a:xfrm>
            <a:off x="4470908" y="381000"/>
            <a:ext cx="4092067" cy="3048000"/>
          </a:xfrm>
          <a:prstGeom prst="rect">
            <a:avLst/>
          </a:prstGeom>
          <a:noFill/>
        </p:spPr>
      </p:pic>
      <p:sp>
        <p:nvSpPr>
          <p:cNvPr id="6" name="TextBox 5"/>
          <p:cNvSpPr txBox="1"/>
          <p:nvPr/>
        </p:nvSpPr>
        <p:spPr>
          <a:xfrm>
            <a:off x="838200" y="3352800"/>
            <a:ext cx="6477000" cy="369332"/>
          </a:xfrm>
          <a:prstGeom prst="rect">
            <a:avLst/>
          </a:prstGeom>
          <a:solidFill>
            <a:srgbClr val="FFFF99"/>
          </a:solidFill>
        </p:spPr>
        <p:txBody>
          <a:bodyPr wrap="square" rtlCol="0">
            <a:spAutoFit/>
          </a:bodyPr>
          <a:lstStyle/>
          <a:p>
            <a:r>
              <a:rPr lang="en-US" dirty="0"/>
              <a:t>): </a:t>
            </a:r>
            <a:r>
              <a:rPr lang="en-US" u="sng" dirty="0">
                <a:hlinkClick r:id="rId6"/>
              </a:rPr>
              <a:t>the boy who cried wolf</a:t>
            </a:r>
            <a:r>
              <a:rPr lang="en-US" dirty="0"/>
              <a:t> (opening scene) +  </a:t>
            </a:r>
            <a:r>
              <a:rPr lang="en-US" u="sng" dirty="0">
                <a:hlinkClick r:id="rId7" action="ppaction://hlinkfile"/>
              </a:rPr>
              <a:t>the city as prison</a:t>
            </a: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2" cstate="print"/>
          <a:srcRect/>
          <a:stretch>
            <a:fillRect/>
          </a:stretch>
        </p:blipFill>
        <p:spPr bwMode="auto">
          <a:xfrm>
            <a:off x="0" y="0"/>
            <a:ext cx="3352800" cy="251460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5334000" y="4000500"/>
            <a:ext cx="3810000" cy="2857500"/>
          </a:xfrm>
          <a:prstGeom prst="rect">
            <a:avLst/>
          </a:prstGeom>
          <a:noFill/>
          <a:ln w="9525">
            <a:noFill/>
            <a:miter lim="800000"/>
            <a:headEnd/>
            <a:tailEnd/>
          </a:ln>
        </p:spPr>
      </p:pic>
      <p:pic>
        <p:nvPicPr>
          <p:cNvPr id="13316" name="Picture 10"/>
          <p:cNvPicPr>
            <a:picLocks noChangeAspect="1" noChangeArrowheads="1"/>
          </p:cNvPicPr>
          <p:nvPr/>
        </p:nvPicPr>
        <p:blipFill>
          <a:blip r:embed="rId4" cstate="print"/>
          <a:srcRect/>
          <a:stretch>
            <a:fillRect/>
          </a:stretch>
        </p:blipFill>
        <p:spPr bwMode="auto">
          <a:xfrm>
            <a:off x="0" y="4419600"/>
            <a:ext cx="3657600" cy="2438400"/>
          </a:xfrm>
          <a:prstGeom prst="rect">
            <a:avLst/>
          </a:prstGeom>
          <a:noFill/>
          <a:ln w="9525">
            <a:noFill/>
            <a:miter lim="800000"/>
            <a:headEnd/>
            <a:tailEnd/>
          </a:ln>
        </p:spPr>
      </p:pic>
      <p:pic>
        <p:nvPicPr>
          <p:cNvPr id="13317" name="Picture 12"/>
          <p:cNvPicPr>
            <a:picLocks noChangeAspect="1" noChangeArrowheads="1"/>
          </p:cNvPicPr>
          <p:nvPr/>
        </p:nvPicPr>
        <p:blipFill>
          <a:blip r:embed="rId5" cstate="print"/>
          <a:srcRect/>
          <a:stretch>
            <a:fillRect/>
          </a:stretch>
        </p:blipFill>
        <p:spPr bwMode="auto">
          <a:xfrm>
            <a:off x="3200400" y="0"/>
            <a:ext cx="2844800" cy="2133600"/>
          </a:xfrm>
          <a:prstGeom prst="rect">
            <a:avLst/>
          </a:prstGeom>
          <a:noFill/>
          <a:ln w="9525">
            <a:noFill/>
            <a:miter lim="800000"/>
            <a:headEnd/>
            <a:tailEnd/>
          </a:ln>
        </p:spPr>
      </p:pic>
      <p:pic>
        <p:nvPicPr>
          <p:cNvPr id="13318" name="Picture 2"/>
          <p:cNvPicPr>
            <a:picLocks noChangeAspect="1" noChangeArrowheads="1"/>
          </p:cNvPicPr>
          <p:nvPr/>
        </p:nvPicPr>
        <p:blipFill>
          <a:blip r:embed="rId6" cstate="print"/>
          <a:srcRect/>
          <a:stretch>
            <a:fillRect/>
          </a:stretch>
        </p:blipFill>
        <p:spPr bwMode="auto">
          <a:xfrm>
            <a:off x="5772150" y="2133600"/>
            <a:ext cx="3371850" cy="2279650"/>
          </a:xfrm>
          <a:prstGeom prst="rect">
            <a:avLst/>
          </a:prstGeom>
          <a:noFill/>
          <a:ln w="9525">
            <a:noFill/>
            <a:miter lim="800000"/>
            <a:headEnd/>
            <a:tailEnd/>
          </a:ln>
        </p:spPr>
      </p:pic>
      <p:pic>
        <p:nvPicPr>
          <p:cNvPr id="13319" name="Picture 5"/>
          <p:cNvPicPr>
            <a:picLocks noChangeAspect="1" noChangeArrowheads="1"/>
          </p:cNvPicPr>
          <p:nvPr/>
        </p:nvPicPr>
        <p:blipFill>
          <a:blip r:embed="rId7" cstate="print"/>
          <a:srcRect/>
          <a:stretch>
            <a:fillRect/>
          </a:stretch>
        </p:blipFill>
        <p:spPr bwMode="auto">
          <a:xfrm>
            <a:off x="3048000" y="2362200"/>
            <a:ext cx="2746375" cy="2057400"/>
          </a:xfrm>
          <a:prstGeom prst="rect">
            <a:avLst/>
          </a:prstGeom>
          <a:noFill/>
          <a:ln w="9525">
            <a:noFill/>
            <a:miter lim="800000"/>
            <a:headEnd/>
            <a:tailEnd/>
          </a:ln>
        </p:spPr>
      </p:pic>
      <p:pic>
        <p:nvPicPr>
          <p:cNvPr id="13320" name="Picture 6"/>
          <p:cNvPicPr>
            <a:picLocks noChangeAspect="1" noChangeArrowheads="1"/>
          </p:cNvPicPr>
          <p:nvPr/>
        </p:nvPicPr>
        <p:blipFill>
          <a:blip r:embed="rId8" cstate="print"/>
          <a:srcRect/>
          <a:stretch>
            <a:fillRect/>
          </a:stretch>
        </p:blipFill>
        <p:spPr bwMode="auto">
          <a:xfrm>
            <a:off x="2995613" y="4800600"/>
            <a:ext cx="2757487" cy="2057400"/>
          </a:xfrm>
          <a:prstGeom prst="rect">
            <a:avLst/>
          </a:prstGeom>
          <a:noFill/>
          <a:ln w="9525">
            <a:noFill/>
            <a:miter lim="800000"/>
            <a:headEnd/>
            <a:tailEnd/>
          </a:ln>
        </p:spPr>
      </p:pic>
      <p:pic>
        <p:nvPicPr>
          <p:cNvPr id="13321" name="Picture 7"/>
          <p:cNvPicPr>
            <a:picLocks noChangeAspect="1" noChangeArrowheads="1"/>
          </p:cNvPicPr>
          <p:nvPr/>
        </p:nvPicPr>
        <p:blipFill>
          <a:blip r:embed="rId9" cstate="print"/>
          <a:srcRect/>
          <a:stretch>
            <a:fillRect/>
          </a:stretch>
        </p:blipFill>
        <p:spPr bwMode="auto">
          <a:xfrm>
            <a:off x="5867400" y="0"/>
            <a:ext cx="3076575" cy="2305050"/>
          </a:xfrm>
          <a:prstGeom prst="rect">
            <a:avLst/>
          </a:prstGeom>
          <a:noFill/>
          <a:ln w="9525">
            <a:noFill/>
            <a:miter lim="800000"/>
            <a:headEnd/>
            <a:tailEnd/>
          </a:ln>
        </p:spPr>
      </p:pic>
      <p:pic>
        <p:nvPicPr>
          <p:cNvPr id="13322" name="Picture 8"/>
          <p:cNvPicPr>
            <a:picLocks noChangeAspect="1" noChangeArrowheads="1"/>
          </p:cNvPicPr>
          <p:nvPr/>
        </p:nvPicPr>
        <p:blipFill>
          <a:blip r:embed="rId10" cstate="print"/>
          <a:srcRect/>
          <a:stretch>
            <a:fillRect/>
          </a:stretch>
        </p:blipFill>
        <p:spPr bwMode="auto">
          <a:xfrm>
            <a:off x="0" y="2514600"/>
            <a:ext cx="3422650" cy="2133600"/>
          </a:xfrm>
          <a:prstGeom prst="rect">
            <a:avLst/>
          </a:prstGeom>
          <a:noFill/>
          <a:ln w="9525">
            <a:noFill/>
            <a:miter lim="800000"/>
            <a:headEnd/>
            <a:tailEnd/>
          </a:ln>
        </p:spPr>
      </p:pic>
      <p:sp>
        <p:nvSpPr>
          <p:cNvPr id="11" name="Text Box 2"/>
          <p:cNvSpPr txBox="1">
            <a:spLocks noChangeArrowheads="1"/>
          </p:cNvSpPr>
          <p:nvPr/>
        </p:nvSpPr>
        <p:spPr bwMode="auto">
          <a:xfrm>
            <a:off x="2133600" y="4114800"/>
            <a:ext cx="5105400" cy="892552"/>
          </a:xfrm>
          <a:prstGeom prst="rect">
            <a:avLst/>
          </a:prstGeom>
          <a:solidFill>
            <a:schemeClr val="bg1"/>
          </a:solidFill>
          <a:ln w="9525">
            <a:noFill/>
            <a:miter lim="800000"/>
            <a:headEnd/>
            <a:tailEnd/>
          </a:ln>
        </p:spPr>
        <p:txBody>
          <a:bodyPr wrap="square">
            <a:spAutoFit/>
          </a:bodyPr>
          <a:lstStyle/>
          <a:p>
            <a:r>
              <a:rPr lang="en-US" sz="2800" b="1" u="sng" dirty="0"/>
              <a:t>FILM NOIR: The City as Labyrinth</a:t>
            </a:r>
            <a:r>
              <a:rPr lang="en-US" sz="2800" b="1" dirty="0"/>
              <a:t> </a:t>
            </a:r>
            <a:r>
              <a:rPr lang="en-US" sz="2400" b="1" dirty="0"/>
              <a:t>(or a last loathing and loving look?)</a:t>
            </a:r>
            <a:endParaRPr lang="en-US" sz="2400" b="1" u="sng"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10026"/>
            <a:ext cx="8610600" cy="6370975"/>
          </a:xfrm>
          <a:prstGeom prst="rect">
            <a:avLst/>
          </a:prstGeom>
          <a:solidFill>
            <a:srgbClr val="FFFF99"/>
          </a:solidFill>
        </p:spPr>
        <p:txBody>
          <a:bodyPr wrap="square" rtlCol="0">
            <a:spAutoFit/>
          </a:bodyPr>
          <a:lstStyle/>
          <a:p>
            <a:r>
              <a:rPr lang="en-US" sz="2800" dirty="0"/>
              <a:t>Lounge Time (The </a:t>
            </a:r>
            <a:r>
              <a:rPr lang="en-US" sz="2800" dirty="0" err="1"/>
              <a:t>Homefront</a:t>
            </a:r>
            <a:r>
              <a:rPr lang="en-US" sz="2800" dirty="0"/>
              <a:t> as False Ideal): (</a:t>
            </a:r>
            <a:r>
              <a:rPr lang="en-US" sz="2800" dirty="0" err="1"/>
              <a:t>Sobchak</a:t>
            </a:r>
            <a:r>
              <a:rPr lang="en-US" sz="2800" dirty="0"/>
              <a:t>, “Lounge Time: Postwar Crisis and the </a:t>
            </a:r>
            <a:r>
              <a:rPr lang="en-US" sz="2800" dirty="0" err="1"/>
              <a:t>Chronotone</a:t>
            </a:r>
            <a:r>
              <a:rPr lang="en-US" sz="2800" dirty="0"/>
              <a:t> of Film Noir”   </a:t>
            </a:r>
            <a:r>
              <a:rPr lang="en-US" dirty="0"/>
              <a:t>the importance of the built environment to understanding noir and the contingent nature of the postwar moment when confused and frightened Americans made momentous decisions. </a:t>
            </a:r>
          </a:p>
          <a:p>
            <a:r>
              <a:rPr lang="en-US" dirty="0"/>
              <a:t>The “There” There and the Cultural Truth in Film Noir:  The Case of the Uncanny Lemonade: What is film noir saying and what significance does it have to lives lived off the screen, </a:t>
            </a:r>
            <a:r>
              <a:rPr lang="en-US" dirty="0" err="1"/>
              <a:t>Sobchak</a:t>
            </a:r>
            <a:r>
              <a:rPr lang="en-US" dirty="0"/>
              <a:t> asks, and answers that whatever it is, “co-here” (coheres) in the material premises, the built environment, of film noir. Thus, like </a:t>
            </a:r>
            <a:r>
              <a:rPr lang="en-US" dirty="0" err="1"/>
              <a:t>Dimendberg</a:t>
            </a:r>
            <a:r>
              <a:rPr lang="en-US" dirty="0"/>
              <a:t>, she is moving from the mythical “city” to specific urban places. And these places, these material premises, will be the antithesis of home. She uses the lemonade scene (and the Swede’s insurance beneficiary – the hotel chambermaid) in The Killers to suggest how utterly alien the home (and </a:t>
            </a:r>
            <a:r>
              <a:rPr lang="en-US" dirty="0" err="1"/>
              <a:t>homefront</a:t>
            </a:r>
            <a:r>
              <a:rPr lang="en-US" dirty="0"/>
              <a:t>, a more or less nostalgic creation of the postwar period) is to film noir, which locates itself more fittingly in seedy hotels and bars, train stations and diners, lounges and roadhouses. The war and the postwar years have a strange relationship to home, seeing the home broken up, depersonalized (taking in boarders, women in the work force), losing its domestic intimacy, simply unavailable (the housing shortage) yet romanticized and longed for nonetheless (with hysterical edge in Mr. </a:t>
            </a:r>
            <a:r>
              <a:rPr lang="en-US" dirty="0" err="1"/>
              <a:t>Blandings</a:t>
            </a:r>
            <a:r>
              <a:rPr lang="en-US" dirty="0"/>
              <a:t>) but more often an indication of emotional wholeness and wellness, however elusive. She sees this in the contrast between city and suburb in Hitchcock’s Shadow of a Doubt and again in the brief, noir transformation of Bedford Falls in Capra’s It’s a Wonderful Life.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10000"/>
          </a:blip>
          <a:srcRect l="19326" t="35417" r="44949" b="19792"/>
          <a:stretch>
            <a:fillRect/>
          </a:stretch>
        </p:blipFill>
        <p:spPr bwMode="auto">
          <a:xfrm>
            <a:off x="4267200" y="152400"/>
            <a:ext cx="4648200" cy="3276600"/>
          </a:xfrm>
          <a:prstGeom prst="rect">
            <a:avLst/>
          </a:prstGeom>
          <a:noFill/>
          <a:ln w="28575">
            <a:solidFill>
              <a:srgbClr val="00B050"/>
            </a:solidFill>
            <a:miter lim="800000"/>
            <a:headEnd/>
            <a:tailEnd/>
          </a:ln>
        </p:spPr>
      </p:pic>
      <p:pic>
        <p:nvPicPr>
          <p:cNvPr id="1028" name="Picture 4" descr="http://t2.gstatic.com/images?q=tbn:ANd9GcTVSoyUJJjDzgw01ydVdqX-dfPPWGWqkMwkAQPeLV9YUYMRefhq"/>
          <p:cNvPicPr>
            <a:picLocks noChangeAspect="1" noChangeArrowheads="1"/>
          </p:cNvPicPr>
          <p:nvPr/>
        </p:nvPicPr>
        <p:blipFill>
          <a:blip r:embed="rId3" cstate="print"/>
          <a:srcRect/>
          <a:stretch>
            <a:fillRect/>
          </a:stretch>
        </p:blipFill>
        <p:spPr bwMode="auto">
          <a:xfrm>
            <a:off x="228600" y="228600"/>
            <a:ext cx="3846746" cy="2971800"/>
          </a:xfrm>
          <a:prstGeom prst="rect">
            <a:avLst/>
          </a:prstGeom>
          <a:noFill/>
        </p:spPr>
      </p:pic>
      <p:pic>
        <p:nvPicPr>
          <p:cNvPr id="1030" name="Picture 6" descr="http://t2.gstatic.com/images?q=tbn:ANd9GcQotEpjj4IyESm2P50omcpYQz9Z97dnujqRcukwLq-eUrjVzCLt"/>
          <p:cNvPicPr>
            <a:picLocks noChangeAspect="1" noChangeArrowheads="1"/>
          </p:cNvPicPr>
          <p:nvPr/>
        </p:nvPicPr>
        <p:blipFill>
          <a:blip r:embed="rId4" cstate="print"/>
          <a:srcRect/>
          <a:stretch>
            <a:fillRect/>
          </a:stretch>
        </p:blipFill>
        <p:spPr bwMode="auto">
          <a:xfrm>
            <a:off x="228600" y="5029199"/>
            <a:ext cx="2743200" cy="1828801"/>
          </a:xfrm>
          <a:prstGeom prst="rect">
            <a:avLst/>
          </a:prstGeom>
          <a:noFill/>
        </p:spPr>
      </p:pic>
      <p:pic>
        <p:nvPicPr>
          <p:cNvPr id="1032" name="Picture 8" descr="http://t0.gstatic.com/images?q=tbn:ANd9GcTBoZSQ3dzovlIhS41Rp0AAllAre9cWmEjes7ZS1UugHdC4vbcr-g"/>
          <p:cNvPicPr>
            <a:picLocks noChangeAspect="1" noChangeArrowheads="1"/>
          </p:cNvPicPr>
          <p:nvPr/>
        </p:nvPicPr>
        <p:blipFill>
          <a:blip r:embed="rId5" cstate="print"/>
          <a:srcRect/>
          <a:stretch>
            <a:fillRect/>
          </a:stretch>
        </p:blipFill>
        <p:spPr bwMode="auto">
          <a:xfrm>
            <a:off x="6743700" y="4953000"/>
            <a:ext cx="2400300" cy="1905000"/>
          </a:xfrm>
          <a:prstGeom prst="rect">
            <a:avLst/>
          </a:prstGeom>
          <a:noFill/>
        </p:spPr>
      </p:pic>
      <p:pic>
        <p:nvPicPr>
          <p:cNvPr id="1034" name="Picture 10" descr="http://t3.gstatic.com/images?q=tbn:ANd9GcT9IIDjyJtWKvXkah_VEdKVqaI5UEU-wRtrr867eCwz2mhIvY6hVg"/>
          <p:cNvPicPr>
            <a:picLocks noChangeAspect="1" noChangeArrowheads="1"/>
          </p:cNvPicPr>
          <p:nvPr/>
        </p:nvPicPr>
        <p:blipFill>
          <a:blip r:embed="rId6" cstate="print"/>
          <a:srcRect/>
          <a:stretch>
            <a:fillRect/>
          </a:stretch>
        </p:blipFill>
        <p:spPr bwMode="auto">
          <a:xfrm>
            <a:off x="0" y="3124200"/>
            <a:ext cx="2505075" cy="1828800"/>
          </a:xfrm>
          <a:prstGeom prst="rect">
            <a:avLst/>
          </a:prstGeom>
          <a:noFill/>
        </p:spPr>
      </p:pic>
      <p:pic>
        <p:nvPicPr>
          <p:cNvPr id="1036" name="Picture 12" descr="http://t3.gstatic.com/images?q=tbn:ANd9GcTufQYVxCttWgcG9vNxWGuT6t3qL7p3EBN4dgxBJcfOBua7zHyC"/>
          <p:cNvPicPr>
            <a:picLocks noChangeAspect="1" noChangeArrowheads="1"/>
          </p:cNvPicPr>
          <p:nvPr/>
        </p:nvPicPr>
        <p:blipFill>
          <a:blip r:embed="rId7" cstate="print"/>
          <a:srcRect/>
          <a:stretch>
            <a:fillRect/>
          </a:stretch>
        </p:blipFill>
        <p:spPr bwMode="auto">
          <a:xfrm>
            <a:off x="4724400" y="4571999"/>
            <a:ext cx="2000250" cy="2286001"/>
          </a:xfrm>
          <a:prstGeom prst="rect">
            <a:avLst/>
          </a:prstGeom>
          <a:noFill/>
        </p:spPr>
      </p:pic>
      <p:pic>
        <p:nvPicPr>
          <p:cNvPr id="1038" name="Picture 14" descr="http://t0.gstatic.com/images?q=tbn:ANd9GcSBGXJcKdWAtoU2sPo0rHFtU9kjNVSHpFDftO6KdCOnXEjlv8OWbQ"/>
          <p:cNvPicPr>
            <a:picLocks noChangeAspect="1" noChangeArrowheads="1"/>
          </p:cNvPicPr>
          <p:nvPr/>
        </p:nvPicPr>
        <p:blipFill>
          <a:blip r:embed="rId8" cstate="print"/>
          <a:srcRect/>
          <a:stretch>
            <a:fillRect/>
          </a:stretch>
        </p:blipFill>
        <p:spPr bwMode="auto">
          <a:xfrm>
            <a:off x="6677025" y="2971800"/>
            <a:ext cx="2466975" cy="1857376"/>
          </a:xfrm>
          <a:prstGeom prst="rect">
            <a:avLst/>
          </a:prstGeom>
          <a:noFill/>
        </p:spPr>
      </p:pic>
      <p:pic>
        <p:nvPicPr>
          <p:cNvPr id="1040" name="Picture 16" descr="http://t1.gstatic.com/images?q=tbn:ANd9GcQEThV1n4VIM5pCnciSl3Dnx1ADZgvP-3kf9TDB0PiA8r7295nE"/>
          <p:cNvPicPr>
            <a:picLocks noChangeAspect="1" noChangeArrowheads="1"/>
          </p:cNvPicPr>
          <p:nvPr/>
        </p:nvPicPr>
        <p:blipFill>
          <a:blip r:embed="rId9" cstate="print"/>
          <a:srcRect/>
          <a:stretch>
            <a:fillRect/>
          </a:stretch>
        </p:blipFill>
        <p:spPr bwMode="auto">
          <a:xfrm>
            <a:off x="2819400" y="3429000"/>
            <a:ext cx="2447925" cy="1866901"/>
          </a:xfrm>
          <a:prstGeom prst="rect">
            <a:avLst/>
          </a:prstGeom>
          <a:noFill/>
        </p:spPr>
      </p:pic>
      <p:pic>
        <p:nvPicPr>
          <p:cNvPr id="1042" name="Picture 18" descr="http://t0.gstatic.com/images?q=tbn:ANd9GcTwRP9Hy-nDLC9iMB_gfpF4qdYOYE4e0tIl-LxWDxJiTCgn7EIl"/>
          <p:cNvPicPr>
            <a:picLocks noChangeAspect="1" noChangeArrowheads="1"/>
          </p:cNvPicPr>
          <p:nvPr/>
        </p:nvPicPr>
        <p:blipFill>
          <a:blip r:embed="rId10" cstate="print"/>
          <a:srcRect/>
          <a:stretch>
            <a:fillRect/>
          </a:stretch>
        </p:blipFill>
        <p:spPr bwMode="auto">
          <a:xfrm>
            <a:off x="2590800" y="5010149"/>
            <a:ext cx="2476500" cy="1847851"/>
          </a:xfrm>
          <a:prstGeom prst="rect">
            <a:avLst/>
          </a:prstGeom>
          <a:noFill/>
        </p:spPr>
      </p:pic>
      <p:sp>
        <p:nvSpPr>
          <p:cNvPr id="11" name="TextBox 10"/>
          <p:cNvSpPr txBox="1"/>
          <p:nvPr/>
        </p:nvSpPr>
        <p:spPr>
          <a:xfrm>
            <a:off x="5029200" y="3276600"/>
            <a:ext cx="1828800" cy="923330"/>
          </a:xfrm>
          <a:prstGeom prst="rect">
            <a:avLst/>
          </a:prstGeom>
          <a:solidFill>
            <a:srgbClr val="00B050"/>
          </a:solidFill>
        </p:spPr>
        <p:txBody>
          <a:bodyPr wrap="square" rtlCol="0">
            <a:spAutoFit/>
          </a:bodyPr>
          <a:lstStyle/>
          <a:p>
            <a:r>
              <a:rPr lang="en-US" dirty="0"/>
              <a:t>“Lounge Time,” p. 137 DVD, Chapter 7-8 </a:t>
            </a:r>
          </a:p>
        </p:txBody>
      </p:sp>
      <p:sp>
        <p:nvSpPr>
          <p:cNvPr id="12" name="TextBox 11"/>
          <p:cNvSpPr txBox="1"/>
          <p:nvPr/>
        </p:nvSpPr>
        <p:spPr>
          <a:xfrm>
            <a:off x="533400" y="1905000"/>
            <a:ext cx="8001000" cy="2031325"/>
          </a:xfrm>
          <a:prstGeom prst="rect">
            <a:avLst/>
          </a:prstGeom>
          <a:solidFill>
            <a:srgbClr val="FFFF99"/>
          </a:solidFill>
        </p:spPr>
        <p:txBody>
          <a:bodyPr wrap="square" rtlCol="0">
            <a:spAutoFit/>
          </a:bodyPr>
          <a:lstStyle/>
          <a:p>
            <a:r>
              <a:rPr lang="en-US" dirty="0"/>
              <a:t>In ways that reinforce </a:t>
            </a:r>
            <a:r>
              <a:rPr lang="en-US" dirty="0" err="1"/>
              <a:t>Dimendberg’s</a:t>
            </a:r>
            <a:r>
              <a:rPr lang="en-US" dirty="0"/>
              <a:t> focus on the built environment, </a:t>
            </a:r>
            <a:r>
              <a:rPr lang="en-US" dirty="0" err="1"/>
              <a:t>Sobchak</a:t>
            </a:r>
            <a:r>
              <a:rPr lang="en-US" dirty="0"/>
              <a:t> locates film noir radically and concretely in its visible and concrete places and spaces,  places and spaces that exist in both film and specific culture (bound by time and space) and help us connect films to the culture. If film noir is “about” its historical and </a:t>
            </a:r>
            <a:r>
              <a:rPr lang="en-US"/>
              <a:t>cultural movement</a:t>
            </a:r>
            <a:r>
              <a:rPr lang="en-US" dirty="0"/>
              <a:t>, then it must be rooted in these “material premises,” of cocktail lounge, nightclub, bar, hotel room, boardinghouse, diner, dance hall, roadside café, bus and train station, wayside motel.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2000"/>
                                        <p:tgtEl>
                                          <p:spTgt spid="1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movie-poster.allsubs.org/posters/414/A_Tree_Grows_in_Brooklyn_1945_big_poster.jpg"/>
          <p:cNvPicPr>
            <a:picLocks noChangeAspect="1" noChangeArrowheads="1"/>
          </p:cNvPicPr>
          <p:nvPr/>
        </p:nvPicPr>
        <p:blipFill>
          <a:blip r:embed="rId2" cstate="print"/>
          <a:srcRect/>
          <a:stretch>
            <a:fillRect/>
          </a:stretch>
        </p:blipFill>
        <p:spPr bwMode="auto">
          <a:xfrm>
            <a:off x="6553200" y="685800"/>
            <a:ext cx="2362200" cy="5858257"/>
          </a:xfrm>
          <a:prstGeom prst="rect">
            <a:avLst/>
          </a:prstGeom>
          <a:noFill/>
        </p:spPr>
      </p:pic>
      <p:pic>
        <p:nvPicPr>
          <p:cNvPr id="27652" name="Picture 4" descr="http://upload.wikimedia.org/wikipedia/en/4/49/I-remember-mama-1948_poster.jpg"/>
          <p:cNvPicPr>
            <a:picLocks noChangeAspect="1" noChangeArrowheads="1"/>
          </p:cNvPicPr>
          <p:nvPr/>
        </p:nvPicPr>
        <p:blipFill>
          <a:blip r:embed="rId3" cstate="print"/>
          <a:srcRect/>
          <a:stretch>
            <a:fillRect/>
          </a:stretch>
        </p:blipFill>
        <p:spPr bwMode="auto">
          <a:xfrm>
            <a:off x="228600" y="914400"/>
            <a:ext cx="3352800" cy="5029200"/>
          </a:xfrm>
          <a:prstGeom prst="rect">
            <a:avLst/>
          </a:prstGeom>
          <a:noFill/>
        </p:spPr>
      </p:pic>
      <p:sp>
        <p:nvSpPr>
          <p:cNvPr id="4" name="TextBox 3"/>
          <p:cNvSpPr txBox="1"/>
          <p:nvPr/>
        </p:nvSpPr>
        <p:spPr>
          <a:xfrm>
            <a:off x="381000" y="152400"/>
            <a:ext cx="8077200" cy="461665"/>
          </a:xfrm>
          <a:prstGeom prst="rect">
            <a:avLst/>
          </a:prstGeom>
          <a:solidFill>
            <a:srgbClr val="92D050"/>
          </a:solidFill>
        </p:spPr>
        <p:txBody>
          <a:bodyPr wrap="square" rtlCol="0">
            <a:spAutoFit/>
          </a:bodyPr>
          <a:lstStyle/>
          <a:p>
            <a:r>
              <a:rPr lang="en-US" sz="2400" u="sng" dirty="0"/>
              <a:t>A Tree Grows in Brooklyn</a:t>
            </a:r>
            <a:r>
              <a:rPr lang="en-US" sz="2400" dirty="0"/>
              <a:t> (1945)        </a:t>
            </a:r>
            <a:r>
              <a:rPr lang="en-US" sz="2400" u="sng" dirty="0"/>
              <a:t>I Remember Mama</a:t>
            </a:r>
            <a:r>
              <a:rPr lang="en-US" sz="2400" dirty="0"/>
              <a:t> (1948)</a:t>
            </a:r>
            <a:endParaRPr lang="en-US" sz="2400" u="sng" dirty="0"/>
          </a:p>
        </p:txBody>
      </p:sp>
      <p:pic>
        <p:nvPicPr>
          <p:cNvPr id="27653" name="Picture 5"/>
          <p:cNvPicPr>
            <a:picLocks noChangeAspect="1" noChangeArrowheads="1"/>
          </p:cNvPicPr>
          <p:nvPr/>
        </p:nvPicPr>
        <p:blipFill>
          <a:blip r:embed="rId4" cstate="print"/>
          <a:srcRect l="9371" t="29670" r="59004" b="13187"/>
          <a:stretch>
            <a:fillRect/>
          </a:stretch>
        </p:blipFill>
        <p:spPr bwMode="auto">
          <a:xfrm>
            <a:off x="2209800" y="1219200"/>
            <a:ext cx="5196253" cy="5003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20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t1.gstatic.com/images?q=tbn:ANd9GcQXtKgPVPCiDRQ94SgKJlhWuh_ueNASHP4shJ53AgMLDPFEMKqCJQ"/>
          <p:cNvPicPr>
            <a:picLocks noChangeAspect="1" noChangeArrowheads="1"/>
          </p:cNvPicPr>
          <p:nvPr/>
        </p:nvPicPr>
        <p:blipFill>
          <a:blip r:embed="rId2" cstate="print"/>
          <a:srcRect/>
          <a:stretch>
            <a:fillRect/>
          </a:stretch>
        </p:blipFill>
        <p:spPr bwMode="auto">
          <a:xfrm>
            <a:off x="304800" y="3422080"/>
            <a:ext cx="4648200" cy="3026346"/>
          </a:xfrm>
          <a:prstGeom prst="rect">
            <a:avLst/>
          </a:prstGeom>
          <a:noFill/>
        </p:spPr>
      </p:pic>
      <p:pic>
        <p:nvPicPr>
          <p:cNvPr id="28676" name="Picture 4" descr="http://t3.gstatic.com/images?q=tbn:ANd9GcSnBQUcMms7kATvbuStRKcp_SCkxXTUMOj1y0A_nkwxoinjXqNnig"/>
          <p:cNvPicPr>
            <a:picLocks noChangeAspect="1" noChangeArrowheads="1"/>
          </p:cNvPicPr>
          <p:nvPr/>
        </p:nvPicPr>
        <p:blipFill>
          <a:blip r:embed="rId3" cstate="print"/>
          <a:srcRect/>
          <a:stretch>
            <a:fillRect/>
          </a:stretch>
        </p:blipFill>
        <p:spPr bwMode="auto">
          <a:xfrm>
            <a:off x="5105400" y="3602154"/>
            <a:ext cx="3819525" cy="2912947"/>
          </a:xfrm>
          <a:prstGeom prst="rect">
            <a:avLst/>
          </a:prstGeom>
          <a:noFill/>
        </p:spPr>
      </p:pic>
      <p:pic>
        <p:nvPicPr>
          <p:cNvPr id="28678" name="Picture 6" descr="http://www.jasoncollin.org/wp-content/uploads/2011/09-SEPT/double-indemnity-1944-movie-screenshot-495px.jpg"/>
          <p:cNvPicPr>
            <a:picLocks noChangeAspect="1" noChangeArrowheads="1"/>
          </p:cNvPicPr>
          <p:nvPr/>
        </p:nvPicPr>
        <p:blipFill>
          <a:blip r:embed="rId4" cstate="print"/>
          <a:srcRect/>
          <a:stretch>
            <a:fillRect/>
          </a:stretch>
        </p:blipFill>
        <p:spPr bwMode="auto">
          <a:xfrm>
            <a:off x="381000" y="152400"/>
            <a:ext cx="4267200" cy="2867025"/>
          </a:xfrm>
          <a:prstGeom prst="rect">
            <a:avLst/>
          </a:prstGeom>
          <a:noFill/>
        </p:spPr>
      </p:pic>
      <p:pic>
        <p:nvPicPr>
          <p:cNvPr id="28680" name="Picture 8" descr="http://t2.gstatic.com/images?q=tbn:ANd9GcTbW5Ou71I_z6tqOZmB20paIIUgUkfnbhIoc68BBl1H2QhrZIRA"/>
          <p:cNvPicPr>
            <a:picLocks noChangeAspect="1" noChangeArrowheads="1"/>
          </p:cNvPicPr>
          <p:nvPr/>
        </p:nvPicPr>
        <p:blipFill>
          <a:blip r:embed="rId5" cstate="print"/>
          <a:srcRect/>
          <a:stretch>
            <a:fillRect/>
          </a:stretch>
        </p:blipFill>
        <p:spPr bwMode="auto">
          <a:xfrm>
            <a:off x="4773010" y="228600"/>
            <a:ext cx="4170966" cy="3124200"/>
          </a:xfrm>
          <a:prstGeom prst="rect">
            <a:avLst/>
          </a:prstGeom>
          <a:noFill/>
        </p:spPr>
      </p:pic>
      <p:pic>
        <p:nvPicPr>
          <p:cNvPr id="7" name="Picture 6"/>
          <p:cNvPicPr>
            <a:picLocks noChangeAspect="1" noChangeArrowheads="1"/>
          </p:cNvPicPr>
          <p:nvPr/>
        </p:nvPicPr>
        <p:blipFill>
          <a:blip r:embed="rId6" cstate="print"/>
          <a:srcRect l="9590" t="35714" r="54100" b="25824"/>
          <a:stretch>
            <a:fillRect/>
          </a:stretch>
        </p:blipFill>
        <p:spPr bwMode="auto">
          <a:xfrm>
            <a:off x="1143000" y="1527687"/>
            <a:ext cx="6337663" cy="3577713"/>
          </a:xfrm>
          <a:prstGeom prst="rect">
            <a:avLst/>
          </a:prstGeom>
          <a:noFill/>
          <a:ln w="9525">
            <a:noFill/>
            <a:miter lim="800000"/>
            <a:headEnd/>
            <a:tailEnd/>
          </a:ln>
        </p:spPr>
      </p:pic>
      <p:sp>
        <p:nvSpPr>
          <p:cNvPr id="8" name="TextBox 7"/>
          <p:cNvSpPr txBox="1"/>
          <p:nvPr/>
        </p:nvSpPr>
        <p:spPr>
          <a:xfrm>
            <a:off x="1981200" y="5943600"/>
            <a:ext cx="5867400" cy="400110"/>
          </a:xfrm>
          <a:prstGeom prst="rect">
            <a:avLst/>
          </a:prstGeom>
          <a:solidFill>
            <a:srgbClr val="92D050"/>
          </a:solidFill>
        </p:spPr>
        <p:txBody>
          <a:bodyPr wrap="square" rtlCol="0">
            <a:spAutoFit/>
          </a:bodyPr>
          <a:lstStyle/>
          <a:p>
            <a:r>
              <a:rPr lang="en-US" sz="2000" dirty="0"/>
              <a:t>“Hey, I like this. Early nothing.” – </a:t>
            </a:r>
            <a:r>
              <a:rPr lang="en-US" sz="2000" u="sng" dirty="0"/>
              <a:t>the Big Heat</a:t>
            </a:r>
            <a:r>
              <a:rPr lang="en-US" sz="2000" dirty="0"/>
              <a:t> (1953</a:t>
            </a:r>
            <a:r>
              <a:rPr lang="en-US"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fade">
                                      <p:cBhvr>
                                        <p:cTn id="12" dur="2000"/>
                                        <p:tgtEl>
                                          <p:spTgt spid="8">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7614" t="13187" r="5124" b="29670"/>
          <a:stretch>
            <a:fillRect/>
          </a:stretch>
        </p:blipFill>
        <p:spPr bwMode="auto">
          <a:xfrm>
            <a:off x="76200" y="228600"/>
            <a:ext cx="8991600" cy="3138008"/>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l="7833" t="37912" r="6662" b="33517"/>
          <a:stretch>
            <a:fillRect/>
          </a:stretch>
        </p:blipFill>
        <p:spPr bwMode="auto">
          <a:xfrm>
            <a:off x="46891" y="3657600"/>
            <a:ext cx="9097109" cy="1620033"/>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neebo.com/Content/CoverImages/Large/9780674013469.jpg"/>
          <p:cNvPicPr>
            <a:picLocks noChangeAspect="1" noChangeArrowheads="1"/>
          </p:cNvPicPr>
          <p:nvPr/>
        </p:nvPicPr>
        <p:blipFill>
          <a:blip r:embed="rId2" cstate="print"/>
          <a:srcRect/>
          <a:stretch>
            <a:fillRect/>
          </a:stretch>
        </p:blipFill>
        <p:spPr bwMode="auto">
          <a:xfrm>
            <a:off x="228600" y="2502893"/>
            <a:ext cx="2819400" cy="4126507"/>
          </a:xfrm>
          <a:prstGeom prst="rect">
            <a:avLst/>
          </a:prstGeom>
          <a:noFill/>
        </p:spPr>
      </p:pic>
      <p:sp>
        <p:nvSpPr>
          <p:cNvPr id="3" name="TextBox 2"/>
          <p:cNvSpPr txBox="1"/>
          <p:nvPr/>
        </p:nvSpPr>
        <p:spPr>
          <a:xfrm>
            <a:off x="304800" y="228600"/>
            <a:ext cx="8534400" cy="2308324"/>
          </a:xfrm>
          <a:prstGeom prst="rect">
            <a:avLst/>
          </a:prstGeom>
          <a:solidFill>
            <a:srgbClr val="FFFF99"/>
          </a:solidFill>
        </p:spPr>
        <p:txBody>
          <a:bodyPr wrap="square" rtlCol="0">
            <a:spAutoFit/>
          </a:bodyPr>
          <a:lstStyle/>
          <a:p>
            <a:r>
              <a:rPr lang="en-US" dirty="0"/>
              <a:t>In a startling new interpretation, Edward </a:t>
            </a:r>
            <a:r>
              <a:rPr lang="en-US" dirty="0" err="1"/>
              <a:t>Dimendberg</a:t>
            </a:r>
            <a:r>
              <a:rPr lang="en-US" dirty="0"/>
              <a:t> links film noir to our uneasy transition from an urban to a suburban nation. Reading noir in light of 20</a:t>
            </a:r>
            <a:r>
              <a:rPr lang="en-US" baseline="30000" dirty="0"/>
              <a:t>th</a:t>
            </a:r>
            <a:r>
              <a:rPr lang="en-US" dirty="0"/>
              <a:t> centuries theories of urban life and urban planning, </a:t>
            </a:r>
            <a:r>
              <a:rPr lang="en-US" dirty="0" err="1"/>
              <a:t>Dimendberg</a:t>
            </a:r>
            <a:r>
              <a:rPr lang="en-US" dirty="0"/>
              <a:t> argues that noir privileged what he calls “centripetal” space, the dense, central cities. Noir captures the cultural anxiety about the decay, abandonment, and destruction of these spaces, as well as the dynamics – good and bad – of such spaces. At the same time, and increasingly as the noir cycle moved toward its end in the mid 1950s, noir explore anxieties associated with centrifugal space, the new, decentralized spaces of the highway, suburbanized metropolis. </a:t>
            </a:r>
          </a:p>
        </p:txBody>
      </p:sp>
      <p:pic>
        <p:nvPicPr>
          <p:cNvPr id="128004" name="Picture 4" descr="https://encrypted-tbn0.google.com/images?q=tbn:ANd9GcQ0cxpENm-PsXxE9iiyD0_JtEGfkoCeehAYiQnIYCBCSere5olPZw"/>
          <p:cNvPicPr>
            <a:picLocks noChangeAspect="1" noChangeArrowheads="1"/>
          </p:cNvPicPr>
          <p:nvPr/>
        </p:nvPicPr>
        <p:blipFill>
          <a:blip r:embed="rId3" cstate="print"/>
          <a:srcRect/>
          <a:stretch>
            <a:fillRect/>
          </a:stretch>
        </p:blipFill>
        <p:spPr bwMode="auto">
          <a:xfrm>
            <a:off x="3048000" y="2514600"/>
            <a:ext cx="3124200" cy="2327079"/>
          </a:xfrm>
          <a:prstGeom prst="rect">
            <a:avLst/>
          </a:prstGeom>
          <a:noFill/>
        </p:spPr>
      </p:pic>
      <p:pic>
        <p:nvPicPr>
          <p:cNvPr id="128006" name="Picture 6" descr="https://encrypted-tbn0.google.com/images?q=tbn:ANd9GcSPGacocrObgiT0fTAx9dzupcfUkAS_0A8vCSH8_9VKgt9TjA6P"/>
          <p:cNvPicPr>
            <a:picLocks noChangeAspect="1" noChangeArrowheads="1"/>
          </p:cNvPicPr>
          <p:nvPr/>
        </p:nvPicPr>
        <p:blipFill>
          <a:blip r:embed="rId4" cstate="print"/>
          <a:srcRect/>
          <a:stretch>
            <a:fillRect/>
          </a:stretch>
        </p:blipFill>
        <p:spPr bwMode="auto">
          <a:xfrm>
            <a:off x="6477000" y="2514600"/>
            <a:ext cx="2466975" cy="1847851"/>
          </a:xfrm>
          <a:prstGeom prst="rect">
            <a:avLst/>
          </a:prstGeom>
          <a:noFill/>
        </p:spPr>
      </p:pic>
      <p:pic>
        <p:nvPicPr>
          <p:cNvPr id="128008" name="Picture 8" descr="https://encrypted-tbn2.google.com/images?q=tbn:ANd9GcQlJsdUw93Of8rshRYIKsMR-Flf3QQl0wEQiRdv2DU08vfn_NK1Sw"/>
          <p:cNvPicPr>
            <a:picLocks noChangeAspect="1" noChangeArrowheads="1"/>
          </p:cNvPicPr>
          <p:nvPr/>
        </p:nvPicPr>
        <p:blipFill>
          <a:blip r:embed="rId5" cstate="print"/>
          <a:srcRect/>
          <a:stretch>
            <a:fillRect/>
          </a:stretch>
        </p:blipFill>
        <p:spPr bwMode="auto">
          <a:xfrm>
            <a:off x="7162800" y="4314825"/>
            <a:ext cx="1800225" cy="2543175"/>
          </a:xfrm>
          <a:prstGeom prst="rect">
            <a:avLst/>
          </a:prstGeom>
          <a:noFill/>
        </p:spPr>
      </p:pic>
      <p:pic>
        <p:nvPicPr>
          <p:cNvPr id="128010" name="Picture 10" descr="https://encrypted-tbn0.google.com/images?q=tbn:ANd9GcSgqo9GJHH1sNnW4h4VdlwHznC8kwd0Por6qiezDyKr1Tc47VYy"/>
          <p:cNvPicPr>
            <a:picLocks noChangeAspect="1" noChangeArrowheads="1"/>
          </p:cNvPicPr>
          <p:nvPr/>
        </p:nvPicPr>
        <p:blipFill>
          <a:blip r:embed="rId6" cstate="print"/>
          <a:srcRect/>
          <a:stretch>
            <a:fillRect/>
          </a:stretch>
        </p:blipFill>
        <p:spPr bwMode="auto">
          <a:xfrm>
            <a:off x="3581400" y="4512551"/>
            <a:ext cx="3171825" cy="2345449"/>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3.gstatic.com/images?q=tbn:ANd9GcSHPmglUwvyn_Vu6ExgdWsaGnMSiaV3MnDp1wSjUvwhg8A6XFaBNA"/>
          <p:cNvPicPr>
            <a:picLocks noChangeAspect="1" noChangeArrowheads="1"/>
          </p:cNvPicPr>
          <p:nvPr/>
        </p:nvPicPr>
        <p:blipFill>
          <a:blip r:embed="rId2" cstate="print"/>
          <a:srcRect/>
          <a:stretch>
            <a:fillRect/>
          </a:stretch>
        </p:blipFill>
        <p:spPr bwMode="auto">
          <a:xfrm>
            <a:off x="5405806" y="0"/>
            <a:ext cx="3528644" cy="2667000"/>
          </a:xfrm>
          <a:prstGeom prst="rect">
            <a:avLst/>
          </a:prstGeom>
          <a:noFill/>
        </p:spPr>
      </p:pic>
      <p:pic>
        <p:nvPicPr>
          <p:cNvPr id="18436" name="Picture 4" descr="http://t2.gstatic.com/images?q=tbn:ANd9GcR1LmUH4xDzhYMWb6wlTow1NyNWZXec1k5k5wsjcYq44IxkKNhZ"/>
          <p:cNvPicPr>
            <a:picLocks noChangeAspect="1" noChangeArrowheads="1"/>
          </p:cNvPicPr>
          <p:nvPr/>
        </p:nvPicPr>
        <p:blipFill>
          <a:blip r:embed="rId3" cstate="print"/>
          <a:srcRect/>
          <a:stretch>
            <a:fillRect/>
          </a:stretch>
        </p:blipFill>
        <p:spPr bwMode="auto">
          <a:xfrm>
            <a:off x="152400" y="4194162"/>
            <a:ext cx="3276600" cy="2454289"/>
          </a:xfrm>
          <a:prstGeom prst="rect">
            <a:avLst/>
          </a:prstGeom>
          <a:noFill/>
        </p:spPr>
      </p:pic>
      <p:pic>
        <p:nvPicPr>
          <p:cNvPr id="18438" name="Picture 6" descr="http://t0.gstatic.com/images?q=tbn:ANd9GcSPGacocrObgiT0fTAx9dzupcfUkAS_0A8vCSH8_9VKgt9TjA6P"/>
          <p:cNvPicPr>
            <a:picLocks noChangeAspect="1" noChangeArrowheads="1"/>
          </p:cNvPicPr>
          <p:nvPr/>
        </p:nvPicPr>
        <p:blipFill>
          <a:blip r:embed="rId4" cstate="print"/>
          <a:srcRect/>
          <a:stretch>
            <a:fillRect/>
          </a:stretch>
        </p:blipFill>
        <p:spPr bwMode="auto">
          <a:xfrm>
            <a:off x="228600" y="304800"/>
            <a:ext cx="3276600" cy="2454289"/>
          </a:xfrm>
          <a:prstGeom prst="rect">
            <a:avLst/>
          </a:prstGeom>
          <a:noFill/>
        </p:spPr>
      </p:pic>
      <p:pic>
        <p:nvPicPr>
          <p:cNvPr id="18440" name="Picture 8" descr="http://t3.gstatic.com/images?q=tbn:ANd9GcRwxbnv3kp6mkR2XywwU_ne26RsghAm9U0wkHKhHsWgg66wwk15VQ"/>
          <p:cNvPicPr>
            <a:picLocks noChangeAspect="1" noChangeArrowheads="1"/>
          </p:cNvPicPr>
          <p:nvPr/>
        </p:nvPicPr>
        <p:blipFill>
          <a:blip r:embed="rId5" cstate="print"/>
          <a:srcRect/>
          <a:stretch>
            <a:fillRect/>
          </a:stretch>
        </p:blipFill>
        <p:spPr bwMode="auto">
          <a:xfrm>
            <a:off x="5715000" y="2667000"/>
            <a:ext cx="3152775" cy="2361539"/>
          </a:xfrm>
          <a:prstGeom prst="rect">
            <a:avLst/>
          </a:prstGeom>
          <a:noFill/>
        </p:spPr>
      </p:pic>
      <p:pic>
        <p:nvPicPr>
          <p:cNvPr id="18442" name="Picture 10" descr="http://t2.gstatic.com/images?q=tbn:ANd9GcSa1l8WXaCex9s_fnHLo2MKwvC0-hwP6AWEGblyWvq9nUXGIQtx6A"/>
          <p:cNvPicPr>
            <a:picLocks noChangeAspect="1" noChangeArrowheads="1"/>
          </p:cNvPicPr>
          <p:nvPr/>
        </p:nvPicPr>
        <p:blipFill>
          <a:blip r:embed="rId6" cstate="print"/>
          <a:srcRect/>
          <a:stretch>
            <a:fillRect/>
          </a:stretch>
        </p:blipFill>
        <p:spPr bwMode="auto">
          <a:xfrm>
            <a:off x="3352800" y="4610614"/>
            <a:ext cx="3000375" cy="2247386"/>
          </a:xfrm>
          <a:prstGeom prst="rect">
            <a:avLst/>
          </a:prstGeom>
          <a:noFill/>
        </p:spPr>
      </p:pic>
      <p:pic>
        <p:nvPicPr>
          <p:cNvPr id="18444" name="Picture 12" descr="http://t3.gstatic.com/images?q=tbn:ANd9GcQzeduHNA9N1BuJeaWj6b38KNPGpPd7OBZ9M6gbvHaRwcyCSrx1"/>
          <p:cNvPicPr>
            <a:picLocks noChangeAspect="1" noChangeArrowheads="1"/>
          </p:cNvPicPr>
          <p:nvPr/>
        </p:nvPicPr>
        <p:blipFill>
          <a:blip r:embed="rId7" cstate="print"/>
          <a:srcRect/>
          <a:stretch>
            <a:fillRect/>
          </a:stretch>
        </p:blipFill>
        <p:spPr bwMode="auto">
          <a:xfrm>
            <a:off x="6248401" y="4689095"/>
            <a:ext cx="2895600" cy="2168906"/>
          </a:xfrm>
          <a:prstGeom prst="rect">
            <a:avLst/>
          </a:prstGeom>
          <a:noFill/>
        </p:spPr>
      </p:pic>
      <p:pic>
        <p:nvPicPr>
          <p:cNvPr id="18446" name="Picture 14" descr="http://t0.gstatic.com/images?q=tbn:ANd9GcQdpUDy7ABs1zWgDx73e_EroIbKmbPpjhFVmPevOlwydTEd0MC4jA"/>
          <p:cNvPicPr>
            <a:picLocks noChangeAspect="1" noChangeArrowheads="1"/>
          </p:cNvPicPr>
          <p:nvPr/>
        </p:nvPicPr>
        <p:blipFill>
          <a:blip r:embed="rId8" cstate="print"/>
          <a:srcRect/>
          <a:stretch>
            <a:fillRect/>
          </a:stretch>
        </p:blipFill>
        <p:spPr bwMode="auto">
          <a:xfrm>
            <a:off x="2667000" y="2203894"/>
            <a:ext cx="3067050" cy="2330008"/>
          </a:xfrm>
          <a:prstGeom prst="rect">
            <a:avLst/>
          </a:prstGeom>
          <a:noFill/>
        </p:spPr>
      </p:pic>
      <p:pic>
        <p:nvPicPr>
          <p:cNvPr id="18448" name="Picture 16" descr="http://t0.gstatic.com/images?q=tbn:ANd9GcRCqIXhZjUl-fuUZIDe94RxMoSZBrfc2p4Scloek3IQreBwkl3IhQ"/>
          <p:cNvPicPr>
            <a:picLocks noChangeAspect="1" noChangeArrowheads="1"/>
          </p:cNvPicPr>
          <p:nvPr/>
        </p:nvPicPr>
        <p:blipFill>
          <a:blip r:embed="rId9" cstate="print"/>
          <a:srcRect/>
          <a:stretch>
            <a:fillRect/>
          </a:stretch>
        </p:blipFill>
        <p:spPr bwMode="auto">
          <a:xfrm>
            <a:off x="152400" y="2590800"/>
            <a:ext cx="2466975" cy="1847851"/>
          </a:xfrm>
          <a:prstGeom prst="rect">
            <a:avLst/>
          </a:prstGeom>
          <a:noFill/>
        </p:spPr>
      </p:pic>
      <p:sp>
        <p:nvSpPr>
          <p:cNvPr id="10" name="TextBox 9"/>
          <p:cNvSpPr txBox="1"/>
          <p:nvPr/>
        </p:nvSpPr>
        <p:spPr>
          <a:xfrm>
            <a:off x="3352800" y="228600"/>
            <a:ext cx="2133600" cy="1754326"/>
          </a:xfrm>
          <a:prstGeom prst="rect">
            <a:avLst/>
          </a:prstGeom>
          <a:solidFill>
            <a:srgbClr val="FFFF99"/>
          </a:solidFill>
        </p:spPr>
        <p:txBody>
          <a:bodyPr wrap="square" rtlCol="0">
            <a:spAutoFit/>
          </a:bodyPr>
          <a:lstStyle/>
          <a:p>
            <a:r>
              <a:rPr lang="en-US" dirty="0"/>
              <a:t>But then again is/was film noir civically useless, simply about surrender in the face of this destruction?</a:t>
            </a:r>
          </a:p>
        </p:txBody>
      </p:sp>
      <p:sp>
        <p:nvSpPr>
          <p:cNvPr id="16" name="TextBox 15"/>
          <p:cNvSpPr txBox="1"/>
          <p:nvPr/>
        </p:nvSpPr>
        <p:spPr>
          <a:xfrm>
            <a:off x="914400" y="2072819"/>
            <a:ext cx="7467600" cy="4708981"/>
          </a:xfrm>
          <a:prstGeom prst="rect">
            <a:avLst/>
          </a:prstGeom>
          <a:solidFill>
            <a:srgbClr val="FFFF99"/>
          </a:solidFill>
        </p:spPr>
        <p:txBody>
          <a:bodyPr wrap="square" rtlCol="0">
            <a:spAutoFit/>
          </a:bodyPr>
          <a:lstStyle/>
          <a:p>
            <a:r>
              <a:rPr lang="en-US" sz="2000" dirty="0">
                <a:latin typeface="Times New Roman" pitchFamily="18" charset="0"/>
                <a:cs typeface="Times New Roman" pitchFamily="18" charset="0"/>
              </a:rPr>
              <a:t>These films give us unique access to the spaces of the 1940s and 1950s and offers lessons about those spaces for us in the present. Other commentators have, of course, linked the city to film noir, but more as an underlying mythic structure, theme, or vision. But </a:t>
            </a:r>
            <a:r>
              <a:rPr lang="en-US" sz="2000" dirty="0" err="1">
                <a:latin typeface="Times New Roman" pitchFamily="18" charset="0"/>
                <a:cs typeface="Times New Roman" pitchFamily="18" charset="0"/>
              </a:rPr>
              <a:t>Dimendberg</a:t>
            </a:r>
            <a:r>
              <a:rPr lang="en-US" sz="2000" dirty="0">
                <a:latin typeface="Times New Roman" pitchFamily="18" charset="0"/>
                <a:cs typeface="Times New Roman" pitchFamily="18" charset="0"/>
              </a:rPr>
              <a:t> added a new emphasis on geography, city planning, and architectural theory, as well as urban and cultural theory.  He is examining “the city” in film noir, but specifically the historical, changing postwar city in film noir.  He urges us to recognize the destructive power of postwar planning and redevelopment, akin to the destruction of war, and to see film noir as an aid-to-memory to a society losing the physical basis of its memories (and experiencing loss and displacement as a result).  For us, reexamining film noir should sharpen our sense of historical difference, of how different that era was to our own, and to heighten our sense of our own period as “merely one outcome among many contingent possibilities.”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2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1.gstatic.com/images?q=tbn:ANd9GcTUxecbV52c2eU0ZXuH3A6WF48f868GV88NIo7GgKyyig84t357"/>
          <p:cNvPicPr>
            <a:picLocks noChangeAspect="1" noChangeArrowheads="1"/>
          </p:cNvPicPr>
          <p:nvPr/>
        </p:nvPicPr>
        <p:blipFill>
          <a:blip r:embed="rId2" cstate="print"/>
          <a:srcRect/>
          <a:stretch>
            <a:fillRect/>
          </a:stretch>
        </p:blipFill>
        <p:spPr bwMode="auto">
          <a:xfrm>
            <a:off x="0" y="0"/>
            <a:ext cx="3200400" cy="2440773"/>
          </a:xfrm>
          <a:prstGeom prst="rect">
            <a:avLst/>
          </a:prstGeom>
          <a:noFill/>
        </p:spPr>
      </p:pic>
      <p:pic>
        <p:nvPicPr>
          <p:cNvPr id="15364" name="Picture 4" descr="http://t1.gstatic.com/images?q=tbn:ANd9GcQFmAbHDRk2gq2cYko3CLaXj-mHME1p6K4MDLgDkJA_aP1q38VAVQ"/>
          <p:cNvPicPr>
            <a:picLocks noChangeAspect="1" noChangeArrowheads="1"/>
          </p:cNvPicPr>
          <p:nvPr/>
        </p:nvPicPr>
        <p:blipFill>
          <a:blip r:embed="rId3" cstate="print"/>
          <a:srcRect/>
          <a:stretch>
            <a:fillRect/>
          </a:stretch>
        </p:blipFill>
        <p:spPr bwMode="auto">
          <a:xfrm>
            <a:off x="6124575" y="3957241"/>
            <a:ext cx="3019425" cy="2900759"/>
          </a:xfrm>
          <a:prstGeom prst="rect">
            <a:avLst/>
          </a:prstGeom>
          <a:noFill/>
        </p:spPr>
      </p:pic>
      <p:pic>
        <p:nvPicPr>
          <p:cNvPr id="15366" name="Picture 6" descr="http://t3.gstatic.com/images?q=tbn:ANd9GcRRd_yFwOms6Sr8fSj-JYaspe0z9CTj3VHybHY7Ax7moaCPNT5iiA"/>
          <p:cNvPicPr>
            <a:picLocks noChangeAspect="1" noChangeArrowheads="1"/>
          </p:cNvPicPr>
          <p:nvPr/>
        </p:nvPicPr>
        <p:blipFill>
          <a:blip r:embed="rId4" cstate="print"/>
          <a:srcRect/>
          <a:stretch>
            <a:fillRect/>
          </a:stretch>
        </p:blipFill>
        <p:spPr bwMode="auto">
          <a:xfrm>
            <a:off x="0" y="4356294"/>
            <a:ext cx="3352800" cy="2501706"/>
          </a:xfrm>
          <a:prstGeom prst="rect">
            <a:avLst/>
          </a:prstGeom>
          <a:noFill/>
        </p:spPr>
      </p:pic>
      <p:pic>
        <p:nvPicPr>
          <p:cNvPr id="15368" name="Picture 8" descr="http://t3.gstatic.com/images?q=tbn:ANd9GcRq7YPuHrBTq5fkkwJCSnZ2Kb_4GMTqTQWRK-hIE7MPfzkjZ0HUhw"/>
          <p:cNvPicPr>
            <a:picLocks noChangeAspect="1" noChangeArrowheads="1"/>
          </p:cNvPicPr>
          <p:nvPr/>
        </p:nvPicPr>
        <p:blipFill>
          <a:blip r:embed="rId5" cstate="print"/>
          <a:srcRect/>
          <a:stretch>
            <a:fillRect/>
          </a:stretch>
        </p:blipFill>
        <p:spPr bwMode="auto">
          <a:xfrm>
            <a:off x="5059017" y="0"/>
            <a:ext cx="4084983" cy="2743200"/>
          </a:xfrm>
          <a:prstGeom prst="rect">
            <a:avLst/>
          </a:prstGeom>
          <a:noFill/>
        </p:spPr>
      </p:pic>
      <p:pic>
        <p:nvPicPr>
          <p:cNvPr id="15372" name="Picture 12" descr="http://t2.gstatic.com/images?q=tbn:ANd9GcRSdNv8fyWdC7yNHGanOQJTTdnam_oM5Q0kQQ5I98QR6-WnUAST"/>
          <p:cNvPicPr>
            <a:picLocks noChangeAspect="1" noChangeArrowheads="1"/>
          </p:cNvPicPr>
          <p:nvPr/>
        </p:nvPicPr>
        <p:blipFill>
          <a:blip r:embed="rId6" cstate="print"/>
          <a:srcRect/>
          <a:stretch>
            <a:fillRect/>
          </a:stretch>
        </p:blipFill>
        <p:spPr bwMode="auto">
          <a:xfrm>
            <a:off x="0" y="2590800"/>
            <a:ext cx="2705100" cy="2018422"/>
          </a:xfrm>
          <a:prstGeom prst="rect">
            <a:avLst/>
          </a:prstGeom>
          <a:noFill/>
        </p:spPr>
      </p:pic>
      <p:pic>
        <p:nvPicPr>
          <p:cNvPr id="15374" name="Picture 14" descr="http://t2.gstatic.com/images?q=tbn:ANd9GcSGBWnRTFEOsVleugkN7MVHuVSJgoCSkxngjfJuLnqfcxnbvmGm"/>
          <p:cNvPicPr>
            <a:picLocks noChangeAspect="1" noChangeArrowheads="1"/>
          </p:cNvPicPr>
          <p:nvPr/>
        </p:nvPicPr>
        <p:blipFill>
          <a:blip r:embed="rId7" cstate="print"/>
          <a:srcRect/>
          <a:stretch>
            <a:fillRect/>
          </a:stretch>
        </p:blipFill>
        <p:spPr bwMode="auto">
          <a:xfrm>
            <a:off x="6336506" y="2438400"/>
            <a:ext cx="2807494" cy="2057400"/>
          </a:xfrm>
          <a:prstGeom prst="rect">
            <a:avLst/>
          </a:prstGeom>
          <a:noFill/>
        </p:spPr>
      </p:pic>
      <p:pic>
        <p:nvPicPr>
          <p:cNvPr id="15377" name="Picture 17"/>
          <p:cNvPicPr>
            <a:picLocks noChangeAspect="1" noChangeArrowheads="1"/>
          </p:cNvPicPr>
          <p:nvPr/>
        </p:nvPicPr>
        <p:blipFill>
          <a:blip r:embed="rId8" cstate="print"/>
          <a:srcRect l="14056" t="37363" r="39092" b="14286"/>
          <a:stretch>
            <a:fillRect/>
          </a:stretch>
        </p:blipFill>
        <p:spPr bwMode="auto">
          <a:xfrm>
            <a:off x="2514600" y="2362200"/>
            <a:ext cx="4017818" cy="2209800"/>
          </a:xfrm>
          <a:prstGeom prst="rect">
            <a:avLst/>
          </a:prstGeom>
          <a:noFill/>
          <a:ln w="9525">
            <a:noFill/>
            <a:miter lim="800000"/>
            <a:headEnd/>
            <a:tailEnd/>
          </a:ln>
        </p:spPr>
      </p:pic>
      <p:pic>
        <p:nvPicPr>
          <p:cNvPr id="15379" name="Picture 19" descr="http://annyas.com/screenshots/images/1944/double-indemnity-title-still.jpg"/>
          <p:cNvPicPr>
            <a:picLocks noChangeAspect="1" noChangeArrowheads="1"/>
          </p:cNvPicPr>
          <p:nvPr/>
        </p:nvPicPr>
        <p:blipFill>
          <a:blip r:embed="rId9" cstate="print"/>
          <a:srcRect/>
          <a:stretch>
            <a:fillRect/>
          </a:stretch>
        </p:blipFill>
        <p:spPr bwMode="auto">
          <a:xfrm>
            <a:off x="3200400" y="4419600"/>
            <a:ext cx="3251200" cy="2438400"/>
          </a:xfrm>
          <a:prstGeom prst="rect">
            <a:avLst/>
          </a:prstGeom>
          <a:noFill/>
        </p:spPr>
      </p:pic>
      <p:sp>
        <p:nvSpPr>
          <p:cNvPr id="10" name="TextBox 9"/>
          <p:cNvSpPr txBox="1"/>
          <p:nvPr/>
        </p:nvSpPr>
        <p:spPr>
          <a:xfrm>
            <a:off x="304800" y="457200"/>
            <a:ext cx="8458200" cy="6001643"/>
          </a:xfrm>
          <a:prstGeom prst="rect">
            <a:avLst/>
          </a:prstGeom>
          <a:solidFill>
            <a:srgbClr val="FFFF99"/>
          </a:solidFill>
        </p:spPr>
        <p:txBody>
          <a:bodyPr wrap="square" rtlCol="0">
            <a:spAutoFit/>
          </a:bodyPr>
          <a:lstStyle/>
          <a:p>
            <a:r>
              <a:rPr lang="en-US" sz="2400" dirty="0"/>
              <a:t>We first see Neff spending through the streets, nearly hitting the maintenance workers on the deteriorating LA streetcar system.  We see relatively little of the city and what we see are discontented spatial nodes, or rather a few discreet places connected only by speeding automobiles.  The film comments often on technological determinism, murder “straight down the line” and the conspirators as streetcar passengers forced “to the end of the line.”  The Pacific All-Risk office building is just one element in “a rational and expedient mechanism” that orders the lives of the metropolitan population (corporations, highways, automobiles).   This rational and expedient mechanism puts speed, flow, and mechanized, individual communication and transportation (automobile, telephone, </a:t>
            </a:r>
            <a:r>
              <a:rPr lang="en-US" sz="2400" dirty="0" err="1"/>
              <a:t>tv</a:t>
            </a:r>
            <a:r>
              <a:rPr lang="en-US" sz="2400" dirty="0"/>
              <a:t>) first.  Cities increasingly lack central spaces that bring together diverse groups, even lack traditional architectural elements and focus on highways and flows of invisible communications.</a:t>
            </a:r>
            <a:endParaRPr lang="en-US"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743200" y="152400"/>
            <a:ext cx="6172200" cy="3113088"/>
          </a:xfrm>
          <a:prstGeom prst="rect">
            <a:avLst/>
          </a:prstGeom>
          <a:solidFill>
            <a:srgbClr val="FFFF99"/>
          </a:solidFill>
          <a:ln w="9525">
            <a:noFill/>
            <a:miter lim="800000"/>
            <a:headEnd/>
            <a:tailEnd/>
          </a:ln>
        </p:spPr>
        <p:txBody>
          <a:bodyPr wrap="square">
            <a:spAutoFit/>
          </a:bodyPr>
          <a:lstStyle/>
          <a:p>
            <a:r>
              <a:rPr lang="en-US" sz="1800" dirty="0"/>
              <a:t>"The forces that are shaping the big city are structural forces.  But the awareness and the effective action of 'the citizens' are limited to a scatter of local </a:t>
            </a:r>
            <a:r>
              <a:rPr lang="en-US" sz="1800" dirty="0" err="1"/>
              <a:t>milieux</a:t>
            </a:r>
            <a:r>
              <a:rPr lang="en-US" sz="1800" dirty="0"/>
              <a:t>.  That, I think, is a good definition of what is meant by a mass society, and of the city as its major locale.  As we become more aware of our condition we come to feel that we are living in a world in which we are merely spectators.  We are acted upon, but we do not act.  We feel that our personal experience is civically irrelevant, and our political will a minor illusion."  C. Wright Mills, "The Big City; Private Troubles, Public Issues," 1959</a:t>
            </a:r>
          </a:p>
          <a:p>
            <a:endParaRPr lang="en-US" sz="1800" dirty="0"/>
          </a:p>
        </p:txBody>
      </p:sp>
      <p:pic>
        <p:nvPicPr>
          <p:cNvPr id="29701" name="Picture 5" descr="mills28"/>
          <p:cNvPicPr>
            <a:picLocks noChangeAspect="1" noChangeArrowheads="1"/>
          </p:cNvPicPr>
          <p:nvPr/>
        </p:nvPicPr>
        <p:blipFill>
          <a:blip r:embed="rId2" cstate="print"/>
          <a:srcRect/>
          <a:stretch>
            <a:fillRect/>
          </a:stretch>
        </p:blipFill>
        <p:spPr bwMode="auto">
          <a:xfrm>
            <a:off x="152400" y="152400"/>
            <a:ext cx="2493963" cy="3429000"/>
          </a:xfrm>
          <a:prstGeom prst="rect">
            <a:avLst/>
          </a:prstGeom>
          <a:noFill/>
          <a:ln w="9525">
            <a:noFill/>
            <a:miter lim="800000"/>
            <a:headEnd/>
            <a:tailEnd/>
          </a:ln>
        </p:spPr>
      </p:pic>
      <p:pic>
        <p:nvPicPr>
          <p:cNvPr id="31746" name="Picture 2" descr="http://chuckmanchicagonostalgia.files.wordpress.com/2011/04/photo-chicago-southwest-expressway-under-construction-aerial-1964.jpg?w=510&amp;h=381"/>
          <p:cNvPicPr>
            <a:picLocks noChangeAspect="1" noChangeArrowheads="1"/>
          </p:cNvPicPr>
          <p:nvPr/>
        </p:nvPicPr>
        <p:blipFill>
          <a:blip r:embed="rId3" cstate="print"/>
          <a:srcRect/>
          <a:stretch>
            <a:fillRect/>
          </a:stretch>
        </p:blipFill>
        <p:spPr bwMode="auto">
          <a:xfrm>
            <a:off x="3886200" y="2930115"/>
            <a:ext cx="5257800" cy="3927886"/>
          </a:xfrm>
          <a:prstGeom prst="rect">
            <a:avLst/>
          </a:prstGeom>
          <a:noFill/>
        </p:spPr>
      </p:pic>
      <p:sp>
        <p:nvSpPr>
          <p:cNvPr id="7" name="TextBox 6"/>
          <p:cNvSpPr txBox="1"/>
          <p:nvPr/>
        </p:nvSpPr>
        <p:spPr>
          <a:xfrm>
            <a:off x="152400" y="6096000"/>
            <a:ext cx="3200400" cy="369332"/>
          </a:xfrm>
          <a:prstGeom prst="rect">
            <a:avLst/>
          </a:prstGeom>
          <a:solidFill>
            <a:srgbClr val="FFFF99"/>
          </a:solidFill>
        </p:spPr>
        <p:txBody>
          <a:bodyPr wrap="square" rtlCol="0">
            <a:spAutoFit/>
          </a:bodyPr>
          <a:lstStyle/>
          <a:p>
            <a:r>
              <a:rPr lang="en-US" dirty="0"/>
              <a:t>Chicago’s SW expressway, 1964</a:t>
            </a:r>
          </a:p>
        </p:txBody>
      </p:sp>
      <p:sp>
        <p:nvSpPr>
          <p:cNvPr id="8" name="TextBox 7"/>
          <p:cNvSpPr txBox="1"/>
          <p:nvPr/>
        </p:nvSpPr>
        <p:spPr>
          <a:xfrm>
            <a:off x="609600" y="4267200"/>
            <a:ext cx="2514600" cy="1477328"/>
          </a:xfrm>
          <a:prstGeom prst="rect">
            <a:avLst/>
          </a:prstGeom>
          <a:solidFill>
            <a:srgbClr val="00B0F0"/>
          </a:solidFill>
        </p:spPr>
        <p:txBody>
          <a:bodyPr wrap="square" rtlCol="0">
            <a:spAutoFit/>
          </a:bodyPr>
          <a:lstStyle/>
          <a:p>
            <a:r>
              <a:rPr lang="en-US" dirty="0" err="1"/>
              <a:t>Manhattantown</a:t>
            </a:r>
            <a:r>
              <a:rPr lang="en-US" dirty="0"/>
              <a:t> urban renewal project: </a:t>
            </a:r>
            <a:r>
              <a:rPr lang="en-US" dirty="0">
                <a:hlinkClick r:id="rId4"/>
              </a:rPr>
              <a:t>http://www.youtube.com/watch?v=mWGwsA1V2r4</a:t>
            </a:r>
            <a:r>
              <a:rPr lang="en-US" dirty="0"/>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t2.gstatic.com/images?q=tbn:ANd9GcSU2s5QXAZwM9opzU56HCojy-U2yVkhUhjW8OQBXfQmXBf_VKdBeA"/>
          <p:cNvPicPr>
            <a:picLocks noChangeAspect="1" noChangeArrowheads="1"/>
          </p:cNvPicPr>
          <p:nvPr/>
        </p:nvPicPr>
        <p:blipFill>
          <a:blip r:embed="rId2" cstate="print"/>
          <a:srcRect/>
          <a:stretch>
            <a:fillRect/>
          </a:stretch>
        </p:blipFill>
        <p:spPr bwMode="auto">
          <a:xfrm>
            <a:off x="0" y="0"/>
            <a:ext cx="3550843" cy="2743200"/>
          </a:xfrm>
          <a:prstGeom prst="rect">
            <a:avLst/>
          </a:prstGeom>
          <a:noFill/>
        </p:spPr>
      </p:pic>
      <p:pic>
        <p:nvPicPr>
          <p:cNvPr id="19460" name="Picture 4" descr="http://t2.gstatic.com/images?q=tbn:ANd9GcR0T88A5OQTqLBZPJlQ_4cSTMQu9u9MUbvuD_KDtd89oXqM1ZkHgw"/>
          <p:cNvPicPr>
            <a:picLocks noChangeAspect="1" noChangeArrowheads="1"/>
          </p:cNvPicPr>
          <p:nvPr/>
        </p:nvPicPr>
        <p:blipFill>
          <a:blip r:embed="rId3" cstate="print"/>
          <a:srcRect/>
          <a:stretch>
            <a:fillRect/>
          </a:stretch>
        </p:blipFill>
        <p:spPr bwMode="auto">
          <a:xfrm>
            <a:off x="5686425" y="4268155"/>
            <a:ext cx="3457575" cy="2589845"/>
          </a:xfrm>
          <a:prstGeom prst="rect">
            <a:avLst/>
          </a:prstGeom>
          <a:noFill/>
        </p:spPr>
      </p:pic>
      <p:pic>
        <p:nvPicPr>
          <p:cNvPr id="19462" name="Picture 6" descr="http://t3.gstatic.com/images?q=tbn:ANd9GcSfwOTyg1jOr40OyXAd2Crtej-d8L8QL0micMboltGLcrW93JjS"/>
          <p:cNvPicPr>
            <a:picLocks noChangeAspect="1" noChangeArrowheads="1"/>
          </p:cNvPicPr>
          <p:nvPr/>
        </p:nvPicPr>
        <p:blipFill>
          <a:blip r:embed="rId4" cstate="print"/>
          <a:srcRect/>
          <a:stretch>
            <a:fillRect/>
          </a:stretch>
        </p:blipFill>
        <p:spPr bwMode="auto">
          <a:xfrm>
            <a:off x="0" y="4500112"/>
            <a:ext cx="3124200" cy="2357888"/>
          </a:xfrm>
          <a:prstGeom prst="rect">
            <a:avLst/>
          </a:prstGeom>
          <a:noFill/>
        </p:spPr>
      </p:pic>
      <p:pic>
        <p:nvPicPr>
          <p:cNvPr id="19464" name="Picture 8" descr="http://t1.gstatic.com/images?q=tbn:ANd9GcQdHr6Duxy32xyZHNuc6-cQxC1hxBadxAHkC3EXXiNSvhDs5BroxA"/>
          <p:cNvPicPr>
            <a:picLocks noChangeAspect="1" noChangeArrowheads="1"/>
          </p:cNvPicPr>
          <p:nvPr/>
        </p:nvPicPr>
        <p:blipFill>
          <a:blip r:embed="rId5" cstate="print"/>
          <a:srcRect/>
          <a:stretch>
            <a:fillRect/>
          </a:stretch>
        </p:blipFill>
        <p:spPr bwMode="auto">
          <a:xfrm>
            <a:off x="5638800" y="32237"/>
            <a:ext cx="3429000" cy="2558563"/>
          </a:xfrm>
          <a:prstGeom prst="rect">
            <a:avLst/>
          </a:prstGeom>
          <a:noFill/>
        </p:spPr>
      </p:pic>
      <p:pic>
        <p:nvPicPr>
          <p:cNvPr id="19466" name="Picture 10" descr="http://t3.gstatic.com/images?q=tbn:ANd9GcTEFuouO28PwtPel6jdCMyFnkbFHUPUS0HxpJQNzhnuTxFneYq02w"/>
          <p:cNvPicPr>
            <a:picLocks noChangeAspect="1" noChangeArrowheads="1"/>
          </p:cNvPicPr>
          <p:nvPr/>
        </p:nvPicPr>
        <p:blipFill>
          <a:blip r:embed="rId6" cstate="print"/>
          <a:srcRect/>
          <a:stretch>
            <a:fillRect/>
          </a:stretch>
        </p:blipFill>
        <p:spPr bwMode="auto">
          <a:xfrm>
            <a:off x="2627658" y="4444163"/>
            <a:ext cx="3468342" cy="2337637"/>
          </a:xfrm>
          <a:prstGeom prst="rect">
            <a:avLst/>
          </a:prstGeom>
          <a:noFill/>
        </p:spPr>
      </p:pic>
      <p:pic>
        <p:nvPicPr>
          <p:cNvPr id="19468" name="Picture 12" descr="http://t1.gstatic.com/images?q=tbn:ANd9GcSpmOwaG1HqK_Mkc9SIufdhoiNEjVVlx6ZtU3-6Ia29jpvASXg5Gw"/>
          <p:cNvPicPr>
            <a:picLocks noChangeAspect="1" noChangeArrowheads="1"/>
          </p:cNvPicPr>
          <p:nvPr/>
        </p:nvPicPr>
        <p:blipFill>
          <a:blip r:embed="rId7" cstate="print"/>
          <a:srcRect/>
          <a:stretch>
            <a:fillRect/>
          </a:stretch>
        </p:blipFill>
        <p:spPr bwMode="auto">
          <a:xfrm>
            <a:off x="3428999" y="76200"/>
            <a:ext cx="3069661" cy="2362200"/>
          </a:xfrm>
          <a:prstGeom prst="rect">
            <a:avLst/>
          </a:prstGeom>
          <a:noFill/>
        </p:spPr>
      </p:pic>
      <p:pic>
        <p:nvPicPr>
          <p:cNvPr id="19470" name="Picture 14" descr="http://t1.gstatic.com/images?q=tbn:ANd9GcSgv02D8jTLcVj1N2bmuSTrdwqrwbciRqjyH8vNS7N2FPfG6o-udQ"/>
          <p:cNvPicPr>
            <a:picLocks noChangeAspect="1" noChangeArrowheads="1"/>
          </p:cNvPicPr>
          <p:nvPr/>
        </p:nvPicPr>
        <p:blipFill>
          <a:blip r:embed="rId8" cstate="print"/>
          <a:srcRect/>
          <a:stretch>
            <a:fillRect/>
          </a:stretch>
        </p:blipFill>
        <p:spPr bwMode="auto">
          <a:xfrm>
            <a:off x="3352800" y="2495772"/>
            <a:ext cx="2971800" cy="2225982"/>
          </a:xfrm>
          <a:prstGeom prst="rect">
            <a:avLst/>
          </a:prstGeom>
          <a:noFill/>
        </p:spPr>
      </p:pic>
      <p:sp>
        <p:nvSpPr>
          <p:cNvPr id="9" name="TextBox 8"/>
          <p:cNvSpPr txBox="1"/>
          <p:nvPr/>
        </p:nvSpPr>
        <p:spPr>
          <a:xfrm>
            <a:off x="762000" y="1828800"/>
            <a:ext cx="7620000" cy="3416320"/>
          </a:xfrm>
          <a:prstGeom prst="rect">
            <a:avLst/>
          </a:prstGeom>
          <a:solidFill>
            <a:srgbClr val="FFFF99"/>
          </a:solidFill>
        </p:spPr>
        <p:txBody>
          <a:bodyPr wrap="square" rtlCol="0">
            <a:spAutoFit/>
          </a:bodyPr>
          <a:lstStyle/>
          <a:p>
            <a:r>
              <a:rPr lang="en-US" sz="2400" dirty="0">
                <a:latin typeface="Times New Roman" pitchFamily="18" charset="0"/>
                <a:cs typeface="Times New Roman" pitchFamily="18" charset="0"/>
              </a:rPr>
              <a:t>“Too often we forget that the suburb has been built at a terrifying cost,” a popular study of the city observed in 1955, particularly in “the abandonment of the city, the center of our civilization.” Giving the city a last, long, loving and loathing look, and exploring the </a:t>
            </a:r>
            <a:r>
              <a:rPr lang="en-US" sz="2400" dirty="0" err="1">
                <a:latin typeface="Times New Roman" pitchFamily="18" charset="0"/>
                <a:cs typeface="Times New Roman" pitchFamily="18" charset="0"/>
              </a:rPr>
              <a:t>rootlessness</a:t>
            </a:r>
            <a:r>
              <a:rPr lang="en-US" sz="2400" dirty="0">
                <a:latin typeface="Times New Roman" pitchFamily="18" charset="0"/>
                <a:cs typeface="Times New Roman" pitchFamily="18" charset="0"/>
              </a:rPr>
              <a:t> of its inhabitants, who clung uneasily to the seedy commercialism of the disappearing city or tried to enter, even more uneasily, into the new suburban order, noir called attention to this momentous decision, inviting us to reconsider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QBYDQQkx00nP0A9B11LFEugu8EVbDcIq43AmwIZ33X7xvnnuQZ"/>
          <p:cNvPicPr>
            <a:picLocks noChangeAspect="1" noChangeArrowheads="1"/>
          </p:cNvPicPr>
          <p:nvPr/>
        </p:nvPicPr>
        <p:blipFill>
          <a:blip r:embed="rId2" cstate="print"/>
          <a:srcRect/>
          <a:stretch>
            <a:fillRect/>
          </a:stretch>
        </p:blipFill>
        <p:spPr bwMode="auto">
          <a:xfrm>
            <a:off x="5562600" y="4288810"/>
            <a:ext cx="3390900" cy="2378692"/>
          </a:xfrm>
          <a:prstGeom prst="rect">
            <a:avLst/>
          </a:prstGeom>
          <a:noFill/>
        </p:spPr>
      </p:pic>
      <p:pic>
        <p:nvPicPr>
          <p:cNvPr id="1028" name="Picture 4" descr="http://t0.gstatic.com/images?q=tbn:ANd9GcSkxwzEds8ahRw7wHGPwzlgxb9Yb7HTl4Twl6AoknOigGuekgZu"/>
          <p:cNvPicPr>
            <a:picLocks noChangeAspect="1" noChangeArrowheads="1"/>
          </p:cNvPicPr>
          <p:nvPr/>
        </p:nvPicPr>
        <p:blipFill>
          <a:blip r:embed="rId3" cstate="print"/>
          <a:srcRect/>
          <a:stretch>
            <a:fillRect/>
          </a:stretch>
        </p:blipFill>
        <p:spPr bwMode="auto">
          <a:xfrm>
            <a:off x="228600" y="152400"/>
            <a:ext cx="3276600" cy="2554200"/>
          </a:xfrm>
          <a:prstGeom prst="rect">
            <a:avLst/>
          </a:prstGeom>
          <a:noFill/>
        </p:spPr>
      </p:pic>
      <p:pic>
        <p:nvPicPr>
          <p:cNvPr id="1030" name="Picture 6" descr="http://t1.gstatic.com/images?q=tbn:ANd9GcRY8iHXm5gKFmy2sey4-2DhbEBfjd495riAneYpdXtQ1RB9zQWy"/>
          <p:cNvPicPr>
            <a:picLocks noChangeAspect="1" noChangeArrowheads="1"/>
          </p:cNvPicPr>
          <p:nvPr/>
        </p:nvPicPr>
        <p:blipFill>
          <a:blip r:embed="rId4" cstate="print"/>
          <a:srcRect/>
          <a:stretch>
            <a:fillRect/>
          </a:stretch>
        </p:blipFill>
        <p:spPr bwMode="auto">
          <a:xfrm>
            <a:off x="228600" y="4552949"/>
            <a:ext cx="3664770" cy="2305051"/>
          </a:xfrm>
          <a:prstGeom prst="rect">
            <a:avLst/>
          </a:prstGeom>
          <a:noFill/>
        </p:spPr>
      </p:pic>
      <p:pic>
        <p:nvPicPr>
          <p:cNvPr id="1032" name="Picture 8" descr="http://t2.gstatic.com/images?q=tbn:ANd9GcR8fckAKuRmcy7SS0k2hm4Tk3vssSQvHIL2jIhkDswr3DfP3RIsBA"/>
          <p:cNvPicPr>
            <a:picLocks noChangeAspect="1" noChangeArrowheads="1"/>
          </p:cNvPicPr>
          <p:nvPr/>
        </p:nvPicPr>
        <p:blipFill>
          <a:blip r:embed="rId5" cstate="print"/>
          <a:srcRect/>
          <a:stretch>
            <a:fillRect/>
          </a:stretch>
        </p:blipFill>
        <p:spPr bwMode="auto">
          <a:xfrm>
            <a:off x="6172200" y="152400"/>
            <a:ext cx="2809875" cy="2847676"/>
          </a:xfrm>
          <a:prstGeom prst="rect">
            <a:avLst/>
          </a:prstGeom>
          <a:noFill/>
        </p:spPr>
      </p:pic>
      <p:pic>
        <p:nvPicPr>
          <p:cNvPr id="1034" name="Picture 10" descr="http://t2.gstatic.com/images?q=tbn:ANd9GcRdvpNPdSOiC-9BPVYZ4Cz6DzWKMJ2Jn4Igd_kvZ4ngFVpbtRsR-A"/>
          <p:cNvPicPr>
            <a:picLocks noChangeAspect="1" noChangeArrowheads="1"/>
          </p:cNvPicPr>
          <p:nvPr/>
        </p:nvPicPr>
        <p:blipFill>
          <a:blip r:embed="rId6" cstate="print"/>
          <a:srcRect/>
          <a:stretch>
            <a:fillRect/>
          </a:stretch>
        </p:blipFill>
        <p:spPr bwMode="auto">
          <a:xfrm>
            <a:off x="3505200" y="5010149"/>
            <a:ext cx="2476500" cy="1847851"/>
          </a:xfrm>
          <a:prstGeom prst="rect">
            <a:avLst/>
          </a:prstGeom>
          <a:noFill/>
        </p:spPr>
      </p:pic>
      <p:pic>
        <p:nvPicPr>
          <p:cNvPr id="1036" name="Picture 12" descr="http://t2.gstatic.com/images?q=tbn:ANd9GcQN0kGfF2q98BQVflAAFUrfHV6eW-W7wa16_HLWARIuqocW3JVb"/>
          <p:cNvPicPr>
            <a:picLocks noChangeAspect="1" noChangeArrowheads="1"/>
          </p:cNvPicPr>
          <p:nvPr/>
        </p:nvPicPr>
        <p:blipFill>
          <a:blip r:embed="rId7" cstate="print"/>
          <a:srcRect/>
          <a:stretch>
            <a:fillRect/>
          </a:stretch>
        </p:blipFill>
        <p:spPr bwMode="auto">
          <a:xfrm>
            <a:off x="3505200" y="228600"/>
            <a:ext cx="2619375" cy="1743076"/>
          </a:xfrm>
          <a:prstGeom prst="rect">
            <a:avLst/>
          </a:prstGeom>
          <a:noFill/>
        </p:spPr>
      </p:pic>
      <p:pic>
        <p:nvPicPr>
          <p:cNvPr id="1038" name="Picture 14" descr="http://t3.gstatic.com/images?q=tbn:ANd9GcTTzoGrpNRhukJ9EHOzWjgfDlwM_EMLuj44Se8Uun9SRyVW9b2gBw"/>
          <p:cNvPicPr>
            <a:picLocks noChangeAspect="1" noChangeArrowheads="1"/>
          </p:cNvPicPr>
          <p:nvPr/>
        </p:nvPicPr>
        <p:blipFill>
          <a:blip r:embed="rId8" cstate="print"/>
          <a:srcRect/>
          <a:stretch>
            <a:fillRect/>
          </a:stretch>
        </p:blipFill>
        <p:spPr bwMode="auto">
          <a:xfrm>
            <a:off x="3048000" y="2667000"/>
            <a:ext cx="3526064" cy="1981200"/>
          </a:xfrm>
          <a:prstGeom prst="rect">
            <a:avLst/>
          </a:prstGeom>
          <a:noFill/>
        </p:spPr>
      </p:pic>
      <p:sp>
        <p:nvSpPr>
          <p:cNvPr id="9" name="TextBox 8"/>
          <p:cNvSpPr txBox="1"/>
          <p:nvPr/>
        </p:nvSpPr>
        <p:spPr>
          <a:xfrm>
            <a:off x="1295400" y="3200400"/>
            <a:ext cx="6629400" cy="369332"/>
          </a:xfrm>
          <a:prstGeom prst="rect">
            <a:avLst/>
          </a:prstGeom>
          <a:noFill/>
        </p:spPr>
        <p:txBody>
          <a:bodyPr wrap="square" rtlCol="0">
            <a:spAutoFit/>
          </a:bodyPr>
          <a:lstStyle/>
          <a:p>
            <a:endParaRPr lang="en-US" dirty="0"/>
          </a:p>
        </p:txBody>
      </p:sp>
      <p:sp>
        <p:nvSpPr>
          <p:cNvPr id="10" name="TextBox 9"/>
          <p:cNvSpPr txBox="1"/>
          <p:nvPr/>
        </p:nvSpPr>
        <p:spPr>
          <a:xfrm>
            <a:off x="685800" y="1524000"/>
            <a:ext cx="8077200" cy="4801314"/>
          </a:xfrm>
          <a:prstGeom prst="rect">
            <a:avLst/>
          </a:prstGeom>
          <a:solidFill>
            <a:srgbClr val="FFFF99"/>
          </a:solidFill>
        </p:spPr>
        <p:txBody>
          <a:bodyPr wrap="square" rtlCol="0">
            <a:spAutoFit/>
          </a:bodyPr>
          <a:lstStyle/>
          <a:p>
            <a:r>
              <a:rPr lang="en-US" dirty="0"/>
              <a:t>Several films noir hinge on the twin urban skills of noticing others and disregarding others, skills dramatized in the opening scene of bodies crushed in centripetal space (the subway) in </a:t>
            </a:r>
            <a:r>
              <a:rPr lang="en-US" u="sng" dirty="0"/>
              <a:t>Pickup on South Street</a:t>
            </a:r>
            <a:r>
              <a:rPr lang="en-US" dirty="0"/>
              <a:t>.  Disregard allows the pickpocket to steal a wallet, but the knowledge that urban anonymity provides a rich milieu for crime also gave rise to strategies of surveillance represented by the cop and the FBI man on the subway.  </a:t>
            </a:r>
            <a:r>
              <a:rPr lang="en-US" dirty="0" err="1"/>
              <a:t>Simmel</a:t>
            </a:r>
            <a:r>
              <a:rPr lang="en-US" dirty="0"/>
              <a:t> spoke to the anonymity of urban life, the indifference to strangers, but a vast literature also focused on identifying the threatening from the benign stranger.  These techniques of surveillance, of classifying and locating bodies in the urban realm, culminates in the anthropomorphizing of the city itself, the naked city subjected to technological scrutiny and surgical planning (think panorama).   The trope (i.e. a figure of speech or </a:t>
            </a:r>
            <a:r>
              <a:rPr lang="en-US" dirty="0" err="1"/>
              <a:t>cliche</a:t>
            </a:r>
            <a:r>
              <a:rPr lang="en-US" dirty="0"/>
              <a:t>) of “the naked city” explores the growing sense of vulnerability, isolation, and exposure people felt in post-war cities.</a:t>
            </a:r>
          </a:p>
          <a:p>
            <a:endParaRPr lang="en-US" dirty="0"/>
          </a:p>
          <a:p>
            <a:r>
              <a:rPr lang="en-US" dirty="0">
                <a:hlinkClick r:id="rId9"/>
              </a:rPr>
              <a:t>http://www.tcm.com/mediaroom/video/218135/Naked-City-The-Movie-Clip-Story-of-the-City.html</a:t>
            </a:r>
            <a:r>
              <a:rPr lang="en-US" dirty="0"/>
              <a:t> </a:t>
            </a:r>
          </a:p>
          <a:p>
            <a:endParaRPr lang="en-US" dirty="0"/>
          </a:p>
          <a:p>
            <a:r>
              <a:rPr lang="en-US" dirty="0"/>
              <a:t> </a:t>
            </a:r>
            <a:r>
              <a:rPr lang="en-US" dirty="0">
                <a:hlinkClick r:id="rId10"/>
              </a:rPr>
              <a:t>http://www.youtube.com/watch?v=cUO-tnJWhas</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aked gutter.jpg"/>
          <p:cNvPicPr>
            <a:picLocks noChangeAspect="1"/>
          </p:cNvPicPr>
          <p:nvPr/>
        </p:nvPicPr>
        <p:blipFill>
          <a:blip r:embed="rId2" cstate="print"/>
          <a:srcRect l="5565" t="12222" r="22795" b="23333"/>
          <a:stretch>
            <a:fillRect/>
          </a:stretch>
        </p:blipFill>
        <p:spPr>
          <a:xfrm>
            <a:off x="5029200" y="1"/>
            <a:ext cx="4114800" cy="3020992"/>
          </a:xfrm>
          <a:prstGeom prst="rect">
            <a:avLst/>
          </a:prstGeom>
        </p:spPr>
      </p:pic>
      <p:pic>
        <p:nvPicPr>
          <p:cNvPr id="12" name="Picture 11" descr="WG newspapers.jpg"/>
          <p:cNvPicPr>
            <a:picLocks noChangeAspect="1"/>
          </p:cNvPicPr>
          <p:nvPr/>
        </p:nvPicPr>
        <p:blipFill>
          <a:blip r:embed="rId3" cstate="print"/>
          <a:srcRect l="8285" t="11163" r="10933" b="16456"/>
          <a:stretch>
            <a:fillRect/>
          </a:stretch>
        </p:blipFill>
        <p:spPr>
          <a:xfrm>
            <a:off x="0" y="2989385"/>
            <a:ext cx="3352800" cy="3868615"/>
          </a:xfrm>
          <a:prstGeom prst="rect">
            <a:avLst/>
          </a:prstGeom>
        </p:spPr>
      </p:pic>
      <p:pic>
        <p:nvPicPr>
          <p:cNvPr id="13" name="Picture 12" descr="naked DJ.jpg"/>
          <p:cNvPicPr>
            <a:picLocks noChangeAspect="1"/>
          </p:cNvPicPr>
          <p:nvPr/>
        </p:nvPicPr>
        <p:blipFill>
          <a:blip r:embed="rId4" cstate="print"/>
          <a:srcRect l="6032" t="11556" r="23096" b="19654"/>
          <a:stretch>
            <a:fillRect/>
          </a:stretch>
        </p:blipFill>
        <p:spPr>
          <a:xfrm>
            <a:off x="5255622" y="3962400"/>
            <a:ext cx="3888377" cy="2895600"/>
          </a:xfrm>
          <a:prstGeom prst="rect">
            <a:avLst/>
          </a:prstGeom>
        </p:spPr>
      </p:pic>
      <p:pic>
        <p:nvPicPr>
          <p:cNvPr id="15" name="Picture 14" descr="wee gee naked city.jpg"/>
          <p:cNvPicPr>
            <a:picLocks noChangeAspect="1"/>
          </p:cNvPicPr>
          <p:nvPr/>
        </p:nvPicPr>
        <p:blipFill>
          <a:blip r:embed="rId5" cstate="print"/>
          <a:srcRect l="4348" t="8474" r="10017" b="21612"/>
          <a:stretch>
            <a:fillRect/>
          </a:stretch>
        </p:blipFill>
        <p:spPr>
          <a:xfrm>
            <a:off x="-1" y="0"/>
            <a:ext cx="4114801" cy="2771192"/>
          </a:xfrm>
          <a:prstGeom prst="rect">
            <a:avLst/>
          </a:prstGeom>
        </p:spPr>
      </p:pic>
      <p:pic>
        <p:nvPicPr>
          <p:cNvPr id="16" name="Picture 15" descr="WG corpse.jpg"/>
          <p:cNvPicPr>
            <a:picLocks noChangeAspect="1"/>
          </p:cNvPicPr>
          <p:nvPr/>
        </p:nvPicPr>
        <p:blipFill>
          <a:blip r:embed="rId6" cstate="print"/>
          <a:srcRect l="6140" t="14193" r="6140" b="14193"/>
          <a:stretch>
            <a:fillRect/>
          </a:stretch>
        </p:blipFill>
        <p:spPr>
          <a:xfrm>
            <a:off x="3048000" y="4648200"/>
            <a:ext cx="2812472" cy="2209800"/>
          </a:xfrm>
          <a:prstGeom prst="rect">
            <a:avLst/>
          </a:prstGeom>
        </p:spPr>
      </p:pic>
      <p:pic>
        <p:nvPicPr>
          <p:cNvPr id="78850" name="Picture 2" descr="http://t0.gstatic.com/images?q=tbn:ANd9GcT2ggaodZy7pV7lXJnQF34qCC48m8nvXNqnsmrqov0KWBnee1KM"/>
          <p:cNvPicPr>
            <a:picLocks noChangeAspect="1" noChangeArrowheads="1"/>
          </p:cNvPicPr>
          <p:nvPr/>
        </p:nvPicPr>
        <p:blipFill>
          <a:blip r:embed="rId7" cstate="print"/>
          <a:srcRect/>
          <a:stretch>
            <a:fillRect/>
          </a:stretch>
        </p:blipFill>
        <p:spPr bwMode="auto">
          <a:xfrm>
            <a:off x="3352800" y="2514600"/>
            <a:ext cx="2923734" cy="2209800"/>
          </a:xfrm>
          <a:prstGeom prst="rect">
            <a:avLst/>
          </a:prstGeom>
          <a:noFill/>
        </p:spPr>
      </p:pic>
      <p:pic>
        <p:nvPicPr>
          <p:cNvPr id="78852" name="Picture 4" descr="http://t1.gstatic.com/images?q=tbn:ANd9GcS4eX9yex9L073tadIy2jw7l94dY0yh5bYfrAcXHOT_qFzVn8wU"/>
          <p:cNvPicPr>
            <a:picLocks noChangeAspect="1" noChangeArrowheads="1"/>
          </p:cNvPicPr>
          <p:nvPr/>
        </p:nvPicPr>
        <p:blipFill>
          <a:blip r:embed="rId8" cstate="print"/>
          <a:srcRect/>
          <a:stretch>
            <a:fillRect/>
          </a:stretch>
        </p:blipFill>
        <p:spPr bwMode="auto">
          <a:xfrm>
            <a:off x="4114800" y="38100"/>
            <a:ext cx="1790700" cy="2552700"/>
          </a:xfrm>
          <a:prstGeom prst="rect">
            <a:avLst/>
          </a:prstGeom>
          <a:noFill/>
        </p:spPr>
      </p:pic>
      <p:pic>
        <p:nvPicPr>
          <p:cNvPr id="78854" name="Picture 6" descr="http://t2.gstatic.com/images?q=tbn:ANd9GcTryn8hCUxKFtJaha0F8LTdWT0Az_eDGlEQ-g5hWBAez3kRnkJP"/>
          <p:cNvPicPr>
            <a:picLocks noChangeAspect="1" noChangeArrowheads="1"/>
          </p:cNvPicPr>
          <p:nvPr/>
        </p:nvPicPr>
        <p:blipFill>
          <a:blip r:embed="rId9" cstate="print"/>
          <a:srcRect/>
          <a:stretch>
            <a:fillRect/>
          </a:stretch>
        </p:blipFill>
        <p:spPr bwMode="auto">
          <a:xfrm>
            <a:off x="6172200" y="2590800"/>
            <a:ext cx="2971800" cy="1828800"/>
          </a:xfrm>
          <a:prstGeom prst="rect">
            <a:avLst/>
          </a:prstGeom>
          <a:noFill/>
        </p:spPr>
      </p:pic>
      <p:sp>
        <p:nvSpPr>
          <p:cNvPr id="20" name="TextBox 19"/>
          <p:cNvSpPr txBox="1"/>
          <p:nvPr/>
        </p:nvSpPr>
        <p:spPr>
          <a:xfrm>
            <a:off x="381000" y="609600"/>
            <a:ext cx="8305800" cy="5355312"/>
          </a:xfrm>
          <a:prstGeom prst="rect">
            <a:avLst/>
          </a:prstGeom>
          <a:solidFill>
            <a:srgbClr val="FFFF99"/>
          </a:solidFill>
        </p:spPr>
        <p:txBody>
          <a:bodyPr wrap="square" rtlCol="0">
            <a:spAutoFit/>
          </a:bodyPr>
          <a:lstStyle/>
          <a:p>
            <a:r>
              <a:rPr lang="en-US" dirty="0" err="1"/>
              <a:t>Weegee’s</a:t>
            </a:r>
            <a:r>
              <a:rPr lang="en-US" dirty="0"/>
              <a:t> and </a:t>
            </a:r>
            <a:r>
              <a:rPr lang="en-US" dirty="0" err="1"/>
              <a:t>Hellinger’s</a:t>
            </a:r>
            <a:r>
              <a:rPr lang="en-US" dirty="0"/>
              <a:t> naked cities shared this: “their role as urban narrators whose humanizing discourse imposes order on the random and often chaotic experience of the metropolis” (57).  Both posed as reassuring and sincere authorities, </a:t>
            </a:r>
            <a:r>
              <a:rPr lang="en-US" dirty="0" err="1"/>
              <a:t>Hellinger</a:t>
            </a:r>
            <a:r>
              <a:rPr lang="en-US" dirty="0"/>
              <a:t> as a columnist telling stories similar to </a:t>
            </a:r>
            <a:r>
              <a:rPr lang="en-US" dirty="0" err="1"/>
              <a:t>Weegee’s</a:t>
            </a:r>
            <a:r>
              <a:rPr lang="en-US" dirty="0"/>
              <a:t> photographs.  Building on wartime location photography, posing as the voice of the city, basing the story on actual police procedures, </a:t>
            </a:r>
            <a:r>
              <a:rPr lang="en-US" dirty="0" err="1"/>
              <a:t>Hellinger</a:t>
            </a:r>
            <a:r>
              <a:rPr lang="en-US" dirty="0"/>
              <a:t> follows the aerial opening with a montage similar to </a:t>
            </a:r>
            <a:r>
              <a:rPr lang="en-US" dirty="0" err="1"/>
              <a:t>Ruttmann’s</a:t>
            </a:r>
            <a:r>
              <a:rPr lang="en-US" dirty="0"/>
              <a:t> in Berlin - only it’s the city asleep, not at dawn, and less centered and connected.  Indeed these empty sites, captured in the early morning hours, suggest Sartre’s idea of </a:t>
            </a:r>
            <a:r>
              <a:rPr lang="en-US" dirty="0" err="1"/>
              <a:t>seriality</a:t>
            </a:r>
            <a:r>
              <a:rPr lang="en-US" dirty="0"/>
              <a:t>: “cultural production directed simultaneously toward everyone and no one” in a mass society (best captured in the top ten best-selling record shows, where you get a picture of what the ideal, mass-oriented “other” would like and listen to - a record collection which is no one’s and everyone’s at once).  This is a vision of the city as isolation, buying the same paper everyone else buys then reading it on the bus while ignoring everyone else. The spoken and written word – and mass produced images - took the place of architecture and urban space in shaping collective meaning and community.  </a:t>
            </a:r>
            <a:r>
              <a:rPr lang="en-US" u="sng" dirty="0"/>
              <a:t>The Naked City</a:t>
            </a:r>
            <a:r>
              <a:rPr lang="en-US" dirty="0"/>
              <a:t>, as film and TV show, outlasted the spaces and places (Turtle Bay, the Third Avenue elevated) it photographed.  In its publicity, </a:t>
            </a:r>
            <a:r>
              <a:rPr lang="en-US" u="sng" dirty="0"/>
              <a:t>The Naked City</a:t>
            </a:r>
            <a:r>
              <a:rPr lang="en-US" dirty="0"/>
              <a:t> established new social groups, to counter the alienation it depicted, by setting up photo contests and competitions for a “voice of the city.”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fade">
                                      <p:cBhvr>
                                        <p:cTn id="7" dur="2000"/>
                                        <p:tgtEl>
                                          <p:spTgt spid="2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G on site.jpg"/>
          <p:cNvPicPr>
            <a:picLocks noChangeAspect="1"/>
          </p:cNvPicPr>
          <p:nvPr/>
        </p:nvPicPr>
        <p:blipFill>
          <a:blip r:embed="rId2" cstate="print"/>
          <a:srcRect l="7692" t="7468" r="6154"/>
          <a:stretch>
            <a:fillRect/>
          </a:stretch>
        </p:blipFill>
        <p:spPr>
          <a:xfrm>
            <a:off x="3978131" y="-152400"/>
            <a:ext cx="5165869" cy="4572000"/>
          </a:xfrm>
          <a:prstGeom prst="rect">
            <a:avLst/>
          </a:prstGeom>
        </p:spPr>
      </p:pic>
      <p:pic>
        <p:nvPicPr>
          <p:cNvPr id="3" name="Picture 2" descr="WG china fire.jpg"/>
          <p:cNvPicPr>
            <a:picLocks noChangeAspect="1"/>
          </p:cNvPicPr>
          <p:nvPr/>
        </p:nvPicPr>
        <p:blipFill>
          <a:blip r:embed="rId3" cstate="print"/>
          <a:srcRect l="21154" t="3516" r="7692" b="3906"/>
          <a:stretch>
            <a:fillRect/>
          </a:stretch>
        </p:blipFill>
        <p:spPr>
          <a:xfrm>
            <a:off x="0" y="0"/>
            <a:ext cx="3200400" cy="6833286"/>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mcdb.org/i264132.jpg"/>
          <p:cNvPicPr>
            <a:picLocks noChangeAspect="1" noChangeArrowheads="1"/>
          </p:cNvPicPr>
          <p:nvPr/>
        </p:nvPicPr>
        <p:blipFill>
          <a:blip r:embed="rId2" cstate="print"/>
          <a:srcRect/>
          <a:stretch>
            <a:fillRect/>
          </a:stretch>
        </p:blipFill>
        <p:spPr bwMode="auto">
          <a:xfrm>
            <a:off x="990600" y="533400"/>
            <a:ext cx="6770148" cy="4495801"/>
          </a:xfrm>
          <a:prstGeom prst="rect">
            <a:avLst/>
          </a:prstGeom>
          <a:noFill/>
        </p:spPr>
      </p:pic>
      <p:sp>
        <p:nvSpPr>
          <p:cNvPr id="4" name="TextBox 3"/>
          <p:cNvSpPr txBox="1"/>
          <p:nvPr/>
        </p:nvSpPr>
        <p:spPr>
          <a:xfrm>
            <a:off x="1524000" y="5715000"/>
            <a:ext cx="5029200" cy="369332"/>
          </a:xfrm>
          <a:prstGeom prst="rect">
            <a:avLst/>
          </a:prstGeom>
          <a:solidFill>
            <a:srgbClr val="FFFF99"/>
          </a:solidFill>
        </p:spPr>
        <p:txBody>
          <a:bodyPr wrap="square" rtlCol="0">
            <a:spAutoFit/>
          </a:bodyPr>
          <a:lstStyle/>
          <a:p>
            <a:r>
              <a:rPr lang="en-US" dirty="0">
                <a:hlinkClick r:id="rId3"/>
              </a:rPr>
              <a:t>http://www.youtube.com/watch?v=sPuoplSAeFE</a:t>
            </a:r>
            <a:r>
              <a:rPr lang="en-US" dirty="0"/>
              <a:t>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ile:Downtown-LA-1900.jpg"/>
          <p:cNvPicPr>
            <a:picLocks noChangeAspect="1" noChangeArrowheads="1"/>
          </p:cNvPicPr>
          <p:nvPr/>
        </p:nvPicPr>
        <p:blipFill>
          <a:blip r:embed="rId2" cstate="print"/>
          <a:srcRect/>
          <a:stretch>
            <a:fillRect/>
          </a:stretch>
        </p:blipFill>
        <p:spPr bwMode="auto">
          <a:xfrm>
            <a:off x="914400" y="304800"/>
            <a:ext cx="6953250" cy="5143501"/>
          </a:xfrm>
          <a:prstGeom prst="rect">
            <a:avLst/>
          </a:prstGeom>
          <a:noFill/>
        </p:spPr>
      </p:pic>
      <p:sp>
        <p:nvSpPr>
          <p:cNvPr id="3" name="TextBox 2"/>
          <p:cNvSpPr txBox="1"/>
          <p:nvPr/>
        </p:nvSpPr>
        <p:spPr>
          <a:xfrm>
            <a:off x="685800" y="2590800"/>
            <a:ext cx="7620000" cy="3139321"/>
          </a:xfrm>
          <a:prstGeom prst="rect">
            <a:avLst/>
          </a:prstGeom>
          <a:solidFill>
            <a:srgbClr val="FFFF99"/>
          </a:solidFill>
        </p:spPr>
        <p:txBody>
          <a:bodyPr wrap="square" rtlCol="0">
            <a:spAutoFit/>
          </a:bodyPr>
          <a:lstStyle/>
          <a:p>
            <a:r>
              <a:rPr lang="en-US" dirty="0"/>
              <a:t>A startlingly coherent neighborhood in sprawling, suburban Los Angeles, Bunker Hill began as an elite residence in the 1880s and 90s and slid into slum-status after World War I.  Raymond Chandler made it famous as “crook town,” a place with double the crime rate of the rest of the city. Targeted for urban renewal in 1945 and swept up into the urban renewal schemes that followed the Housing Act of 1949, it had disappeared by the end of the ‘60s.  It remains a politically-charged memory.  Developers had long wanted to flatten its hill and build new condos but others saw the obstacle to traffic and the elevation as assets and called for rehabilitation rather than destruction. Once slated for low-income housing, Bunker Hill caught the eye of the “Committee Against Socialist Housing” which wrote a commercial redevelopment plan in 1959.</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6398" t="22917" r="16252" b="11458"/>
          <a:stretch>
            <a:fillRect/>
          </a:stretch>
        </p:blipFill>
        <p:spPr bwMode="auto">
          <a:xfrm>
            <a:off x="228600" y="228600"/>
            <a:ext cx="8763000" cy="4800600"/>
          </a:xfrm>
          <a:prstGeom prst="rect">
            <a:avLst/>
          </a:prstGeom>
          <a:noFill/>
          <a:ln w="9525">
            <a:noFill/>
            <a:miter lim="800000"/>
            <a:headEnd/>
            <a:tailEnd/>
          </a:ln>
        </p:spPr>
      </p:pic>
      <p:sp>
        <p:nvSpPr>
          <p:cNvPr id="3" name="TextBox 2"/>
          <p:cNvSpPr txBox="1"/>
          <p:nvPr/>
        </p:nvSpPr>
        <p:spPr>
          <a:xfrm>
            <a:off x="533400" y="5181600"/>
            <a:ext cx="8305800" cy="1200329"/>
          </a:xfrm>
          <a:prstGeom prst="rect">
            <a:avLst/>
          </a:prstGeom>
          <a:solidFill>
            <a:srgbClr val="FFFF99"/>
          </a:solidFill>
        </p:spPr>
        <p:txBody>
          <a:bodyPr wrap="square" rtlCol="0">
            <a:spAutoFit/>
          </a:bodyPr>
          <a:lstStyle/>
          <a:p>
            <a:r>
              <a:rPr lang="en-US" dirty="0"/>
              <a:t>Bunker Hill cheap lodgings </a:t>
            </a:r>
            <a:r>
              <a:rPr lang="en-US"/>
              <a:t>and movie sets: </a:t>
            </a:r>
            <a:r>
              <a:rPr lang="en-US" dirty="0">
                <a:hlinkClick r:id="rId3"/>
              </a:rPr>
              <a:t>http://archive.org/details/ADriveThroughBunkerHillAndDowntownLosAngelesCa.1940s</a:t>
            </a:r>
            <a:endParaRPr lang="en-US" dirty="0"/>
          </a:p>
          <a:p>
            <a:r>
              <a:rPr lang="en-US" dirty="0">
                <a:hlinkClick r:id="rId4"/>
              </a:rPr>
              <a:t>http://silentlocations.wordpress.com/2011/09/09/stan-ollie-and-harold-a-drive-through-bunker-hill/</a:t>
            </a:r>
            <a:r>
              <a:rPr lang="en-US" dirty="0"/>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File:Bunker Hill Downtown Los Angeles.jpg"/>
          <p:cNvPicPr>
            <a:picLocks noChangeAspect="1" noChangeArrowheads="1"/>
          </p:cNvPicPr>
          <p:nvPr/>
        </p:nvPicPr>
        <p:blipFill>
          <a:blip r:embed="rId2" cstate="print"/>
          <a:srcRect/>
          <a:stretch>
            <a:fillRect/>
          </a:stretch>
        </p:blipFill>
        <p:spPr bwMode="auto">
          <a:xfrm>
            <a:off x="685800" y="228600"/>
            <a:ext cx="7620000" cy="5715000"/>
          </a:xfrm>
          <a:prstGeom prst="rect">
            <a:avLst/>
          </a:prstGeom>
          <a:noFill/>
        </p:spPr>
      </p:pic>
      <p:sp>
        <p:nvSpPr>
          <p:cNvPr id="4" name="TextBox 3"/>
          <p:cNvSpPr txBox="1"/>
          <p:nvPr/>
        </p:nvSpPr>
        <p:spPr>
          <a:xfrm>
            <a:off x="914400" y="6172200"/>
            <a:ext cx="4102405" cy="369332"/>
          </a:xfrm>
          <a:prstGeom prst="rect">
            <a:avLst/>
          </a:prstGeom>
          <a:solidFill>
            <a:srgbClr val="FFFF99"/>
          </a:solidFill>
        </p:spPr>
        <p:txBody>
          <a:bodyPr wrap="none" rtlCol="0">
            <a:spAutoFit/>
          </a:bodyPr>
          <a:lstStyle/>
          <a:p>
            <a:r>
              <a:rPr lang="en-US" dirty="0"/>
              <a:t>Today the top of the hill has been leveled.</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4495800" y="76200"/>
            <a:ext cx="4572000" cy="3048000"/>
          </a:xfrm>
          <a:prstGeom prst="rect">
            <a:avLst/>
          </a:prstGeom>
          <a:noFill/>
          <a:ln w="9525">
            <a:noFill/>
            <a:miter lim="800000"/>
            <a:headEnd/>
            <a:tailEnd/>
          </a:ln>
        </p:spPr>
      </p:pic>
      <p:pic>
        <p:nvPicPr>
          <p:cNvPr id="54274" name="Picture 2"/>
          <p:cNvPicPr>
            <a:picLocks noChangeAspect="1" noChangeArrowheads="1"/>
          </p:cNvPicPr>
          <p:nvPr/>
        </p:nvPicPr>
        <p:blipFill>
          <a:blip r:embed="rId3" cstate="print"/>
          <a:srcRect/>
          <a:stretch>
            <a:fillRect/>
          </a:stretch>
        </p:blipFill>
        <p:spPr bwMode="auto">
          <a:xfrm>
            <a:off x="1752600" y="0"/>
            <a:ext cx="3556000" cy="2667000"/>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0" y="-24766"/>
            <a:ext cx="2667000" cy="3553778"/>
          </a:xfrm>
          <a:prstGeom prst="rect">
            <a:avLst/>
          </a:prstGeom>
          <a:noFill/>
          <a:ln w="9525">
            <a:noFill/>
            <a:miter lim="800000"/>
            <a:headEnd/>
            <a:tailEnd/>
          </a:ln>
        </p:spPr>
      </p:pic>
      <p:pic>
        <p:nvPicPr>
          <p:cNvPr id="54276" name="Picture 4"/>
          <p:cNvPicPr>
            <a:picLocks noChangeAspect="1" noChangeArrowheads="1"/>
          </p:cNvPicPr>
          <p:nvPr/>
        </p:nvPicPr>
        <p:blipFill>
          <a:blip r:embed="rId5" cstate="print"/>
          <a:srcRect/>
          <a:stretch>
            <a:fillRect/>
          </a:stretch>
        </p:blipFill>
        <p:spPr bwMode="auto">
          <a:xfrm>
            <a:off x="0" y="2971800"/>
            <a:ext cx="5605096" cy="3886200"/>
          </a:xfrm>
          <a:prstGeom prst="rect">
            <a:avLst/>
          </a:prstGeom>
          <a:noFill/>
          <a:ln w="9525">
            <a:noFill/>
            <a:miter lim="800000"/>
            <a:headEnd/>
            <a:tailEnd/>
          </a:ln>
        </p:spPr>
      </p:pic>
      <p:sp>
        <p:nvSpPr>
          <p:cNvPr id="8" name="TextBox 7"/>
          <p:cNvSpPr txBox="1"/>
          <p:nvPr/>
        </p:nvSpPr>
        <p:spPr>
          <a:xfrm>
            <a:off x="4572000" y="3276600"/>
            <a:ext cx="4419600" cy="3416320"/>
          </a:xfrm>
          <a:prstGeom prst="rect">
            <a:avLst/>
          </a:prstGeom>
          <a:solidFill>
            <a:srgbClr val="00B050"/>
          </a:solidFill>
        </p:spPr>
        <p:txBody>
          <a:bodyPr wrap="square" rtlCol="0">
            <a:spAutoFit/>
          </a:bodyPr>
          <a:lstStyle/>
          <a:p>
            <a:r>
              <a:rPr lang="en-US" dirty="0"/>
              <a:t>In his classic 1984 article, "The Cultural Logic of Late Capitalism," Jameson had breathlessly described L.A.'s Hotel Bonaventure as the archetypal postmodern structure. Its multiple entryways, elevated gardens, and glass mirrored surfaces formed a delirious "hyperspace," inciting those who entered it to "expand our </a:t>
            </a:r>
            <a:r>
              <a:rPr lang="en-US" dirty="0" err="1"/>
              <a:t>sensorium</a:t>
            </a:r>
            <a:r>
              <a:rPr lang="en-US" dirty="0"/>
              <a:t>." While noting in passing that the hotel's glass skin "repels the city outside," Jameson breezily praised the hotel as "a popular building, visited with enthusiasm by locals and tourists alike."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0" y="2686050"/>
            <a:ext cx="5562600" cy="4171950"/>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r="10571" b="12500"/>
          <a:stretch>
            <a:fillRect/>
          </a:stretch>
        </p:blipFill>
        <p:spPr bwMode="auto">
          <a:xfrm>
            <a:off x="-1" y="0"/>
            <a:ext cx="4446816" cy="289560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4038600" y="3414175"/>
            <a:ext cx="5105400" cy="3443824"/>
          </a:xfrm>
          <a:prstGeom prst="rect">
            <a:avLst/>
          </a:prstGeom>
          <a:noFill/>
          <a:ln w="9525">
            <a:noFill/>
            <a:miter lim="800000"/>
            <a:headEnd/>
            <a:tailEnd/>
          </a:ln>
        </p:spPr>
      </p:pic>
      <p:sp>
        <p:nvSpPr>
          <p:cNvPr id="11" name="TextBox 10"/>
          <p:cNvSpPr txBox="1"/>
          <p:nvPr/>
        </p:nvSpPr>
        <p:spPr>
          <a:xfrm>
            <a:off x="4419600" y="117692"/>
            <a:ext cx="4648200" cy="3139321"/>
          </a:xfrm>
          <a:prstGeom prst="rect">
            <a:avLst/>
          </a:prstGeom>
          <a:solidFill>
            <a:srgbClr val="00B050"/>
          </a:solidFill>
        </p:spPr>
        <p:txBody>
          <a:bodyPr wrap="square" rtlCol="0">
            <a:spAutoFit/>
          </a:bodyPr>
          <a:lstStyle/>
          <a:p>
            <a:r>
              <a:rPr lang="en-US" dirty="0"/>
              <a:t>Davis's response was unsparing: "To speak of its 'popular' character is to miss the point of its systematic segregation from the great Hispanic-Asian city outside," he thundered in NLR (where Jameson's essay had also appeared). Cutting through Jameson's theoretical haze, Davis emphasized the "smog-poisoned reality" outside and described the hotel as part of an ominous trend of "large </a:t>
            </a:r>
            <a:r>
              <a:rPr lang="en-US" dirty="0" err="1"/>
              <a:t>vivariums</a:t>
            </a:r>
            <a:r>
              <a:rPr lang="en-US" dirty="0"/>
              <a:t> for the upper middle classes, protected by astonishingly complex security systems."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52400" y="228600"/>
            <a:ext cx="8474075" cy="1323439"/>
          </a:xfrm>
          <a:prstGeom prst="rect">
            <a:avLst/>
          </a:prstGeom>
          <a:solidFill>
            <a:srgbClr val="FFFF99"/>
          </a:solidFill>
          <a:ln w="9525">
            <a:noFill/>
            <a:miter lim="800000"/>
            <a:headEnd/>
            <a:tailEnd/>
          </a:ln>
        </p:spPr>
        <p:txBody>
          <a:bodyPr>
            <a:spAutoFit/>
          </a:bodyPr>
          <a:lstStyle/>
          <a:p>
            <a:r>
              <a:rPr lang="en-US" sz="2000" dirty="0">
                <a:latin typeface="Georgia" pitchFamily="18" charset="0"/>
              </a:rPr>
              <a:t>A) civic and political life as a dead-end, as offering no salvation; whatever salvation one might find is personal: </a:t>
            </a:r>
            <a:r>
              <a:rPr lang="en-US" sz="2000" b="1" u="sng" dirty="0">
                <a:latin typeface="Georgia" pitchFamily="18" charset="0"/>
              </a:rPr>
              <a:t>A Response to Mass Society</a:t>
            </a:r>
            <a:r>
              <a:rPr lang="en-US" sz="2000" dirty="0">
                <a:latin typeface="Georgia" pitchFamily="18" charset="0"/>
              </a:rPr>
              <a:t>: an alien environment; great society, but no great community or great public; a political paralysis felt most acutely at the level of metropolis.</a:t>
            </a:r>
          </a:p>
        </p:txBody>
      </p:sp>
      <p:pic>
        <p:nvPicPr>
          <p:cNvPr id="6147" name="Picture 4" descr="panorama"/>
          <p:cNvPicPr>
            <a:picLocks noChangeAspect="1" noChangeArrowheads="1"/>
          </p:cNvPicPr>
          <p:nvPr/>
        </p:nvPicPr>
        <p:blipFill>
          <a:blip r:embed="rId2" cstate="print"/>
          <a:srcRect l="18182" b="4530"/>
          <a:stretch>
            <a:fillRect/>
          </a:stretch>
        </p:blipFill>
        <p:spPr bwMode="auto">
          <a:xfrm>
            <a:off x="990600" y="1612900"/>
            <a:ext cx="7391400" cy="4940300"/>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msnoir.net/wp-content/uploads/2007/07/kissme3.gif"/>
          <p:cNvPicPr>
            <a:picLocks noChangeAspect="1" noChangeArrowheads="1"/>
          </p:cNvPicPr>
          <p:nvPr/>
        </p:nvPicPr>
        <p:blipFill>
          <a:blip r:embed="rId2" cstate="print"/>
          <a:srcRect/>
          <a:stretch>
            <a:fillRect/>
          </a:stretch>
        </p:blipFill>
        <p:spPr bwMode="auto">
          <a:xfrm>
            <a:off x="6229350" y="0"/>
            <a:ext cx="2914650" cy="3933826"/>
          </a:xfrm>
          <a:prstGeom prst="rect">
            <a:avLst/>
          </a:prstGeom>
          <a:noFill/>
        </p:spPr>
      </p:pic>
      <p:pic>
        <p:nvPicPr>
          <p:cNvPr id="1030" name="Picture 6" descr="http://1.bp.blogspot.com/_aSAMpqSXUuc/SHycYvcABcI/AAAAAAAAAGc/94CRa0frZRM/s400/kiss_me_deadly.jpg"/>
          <p:cNvPicPr>
            <a:picLocks noChangeAspect="1" noChangeArrowheads="1"/>
          </p:cNvPicPr>
          <p:nvPr/>
        </p:nvPicPr>
        <p:blipFill>
          <a:blip r:embed="rId3" cstate="print"/>
          <a:srcRect/>
          <a:stretch>
            <a:fillRect/>
          </a:stretch>
        </p:blipFill>
        <p:spPr bwMode="auto">
          <a:xfrm>
            <a:off x="228600" y="3838575"/>
            <a:ext cx="2381250" cy="3019425"/>
          </a:xfrm>
          <a:prstGeom prst="rect">
            <a:avLst/>
          </a:prstGeom>
          <a:noFill/>
        </p:spPr>
      </p:pic>
      <p:pic>
        <p:nvPicPr>
          <p:cNvPr id="1032" name="Picture 8" descr="https://encrypted-tbn2.google.com/images?q=tbn:ANd9GcQmgKwpMYZjTPYWiXWAzur9qIHmxDb1n0TdPlG6WHNjPYdFihRr"/>
          <p:cNvPicPr>
            <a:picLocks noChangeAspect="1" noChangeArrowheads="1"/>
          </p:cNvPicPr>
          <p:nvPr/>
        </p:nvPicPr>
        <p:blipFill>
          <a:blip r:embed="rId4" cstate="print"/>
          <a:srcRect/>
          <a:stretch>
            <a:fillRect/>
          </a:stretch>
        </p:blipFill>
        <p:spPr bwMode="auto">
          <a:xfrm>
            <a:off x="228600" y="304800"/>
            <a:ext cx="4721802" cy="2895600"/>
          </a:xfrm>
          <a:prstGeom prst="rect">
            <a:avLst/>
          </a:prstGeom>
          <a:noFill/>
        </p:spPr>
      </p:pic>
      <p:pic>
        <p:nvPicPr>
          <p:cNvPr id="6" name="Picture 5" descr="kiss me deadly la traffic.jpg"/>
          <p:cNvPicPr>
            <a:picLocks noChangeAspect="1"/>
          </p:cNvPicPr>
          <p:nvPr/>
        </p:nvPicPr>
        <p:blipFill>
          <a:blip r:embed="rId5" cstate="print"/>
          <a:srcRect l="5505" t="11641" r="20966" b="23280"/>
          <a:stretch>
            <a:fillRect/>
          </a:stretch>
        </p:blipFill>
        <p:spPr>
          <a:xfrm>
            <a:off x="3810000" y="3635375"/>
            <a:ext cx="5334000" cy="3222625"/>
          </a:xfrm>
          <a:prstGeom prst="rect">
            <a:avLst/>
          </a:prstGeom>
        </p:spPr>
      </p:pic>
      <p:sp>
        <p:nvSpPr>
          <p:cNvPr id="7" name="TextBox 6"/>
          <p:cNvSpPr txBox="1"/>
          <p:nvPr/>
        </p:nvSpPr>
        <p:spPr>
          <a:xfrm>
            <a:off x="4343400" y="6248400"/>
            <a:ext cx="4800600" cy="369332"/>
          </a:xfrm>
          <a:prstGeom prst="rect">
            <a:avLst/>
          </a:prstGeom>
          <a:solidFill>
            <a:srgbClr val="FFFF99"/>
          </a:solidFill>
        </p:spPr>
        <p:txBody>
          <a:bodyPr wrap="square" rtlCol="0">
            <a:spAutoFit/>
          </a:bodyPr>
          <a:lstStyle/>
          <a:p>
            <a:r>
              <a:rPr lang="en-US" dirty="0">
                <a:hlinkClick r:id="rId6"/>
              </a:rPr>
              <a:t>http://www.youtube.com/watch?v=Jqc50ySFqIs</a:t>
            </a:r>
            <a:r>
              <a:rPr lang="en-US" dirty="0"/>
              <a:t> </a:t>
            </a:r>
          </a:p>
        </p:txBody>
      </p:sp>
      <p:sp>
        <p:nvSpPr>
          <p:cNvPr id="8" name="TextBox 7"/>
          <p:cNvSpPr txBox="1"/>
          <p:nvPr/>
        </p:nvSpPr>
        <p:spPr>
          <a:xfrm>
            <a:off x="2438400" y="3429000"/>
            <a:ext cx="1981200" cy="3416320"/>
          </a:xfrm>
          <a:prstGeom prst="rect">
            <a:avLst/>
          </a:prstGeom>
          <a:solidFill>
            <a:srgbClr val="FFFF99"/>
          </a:solidFill>
        </p:spPr>
        <p:txBody>
          <a:bodyPr wrap="square" rtlCol="0">
            <a:spAutoFit/>
          </a:bodyPr>
          <a:lstStyle/>
          <a:p>
            <a:r>
              <a:rPr lang="en-US" dirty="0"/>
              <a:t>Hammer’s drive beneath the Angels Flight funicular – the “shortest railway in the world” – suggests how the automobile and the Harbor freeway impinged on and doomed Bunker Hill. </a:t>
            </a:r>
          </a:p>
        </p:txBody>
      </p:sp>
      <p:sp>
        <p:nvSpPr>
          <p:cNvPr id="9" name="TextBox 8"/>
          <p:cNvSpPr txBox="1"/>
          <p:nvPr/>
        </p:nvSpPr>
        <p:spPr>
          <a:xfrm>
            <a:off x="4648200" y="0"/>
            <a:ext cx="1828800" cy="3416320"/>
          </a:xfrm>
          <a:prstGeom prst="rect">
            <a:avLst/>
          </a:prstGeom>
          <a:solidFill>
            <a:srgbClr val="FFFF99"/>
          </a:solidFill>
        </p:spPr>
        <p:txBody>
          <a:bodyPr wrap="square" rtlCol="0">
            <a:spAutoFit/>
          </a:bodyPr>
          <a:lstStyle/>
          <a:p>
            <a:r>
              <a:rPr lang="en-US" u="sng" dirty="0"/>
              <a:t>Kiss Me Deadly</a:t>
            </a:r>
            <a:r>
              <a:rPr lang="en-US" dirty="0"/>
              <a:t> (1955) offered a coherent and attractive view of Bunker Hill, juxtaposing its pedestrian scale and street life to the homogenized and traffic-choked spaces of suburban LA.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oogle.com/images?q=tbn:ANd9GcTEjenmSreX07ZMJzrVXGy5Vx_cN9z8ZctEeqr_7jGYF3qYGi3G-Q"/>
          <p:cNvPicPr>
            <a:picLocks noChangeAspect="1" noChangeArrowheads="1"/>
          </p:cNvPicPr>
          <p:nvPr/>
        </p:nvPicPr>
        <p:blipFill>
          <a:blip r:embed="rId2" cstate="print"/>
          <a:srcRect/>
          <a:stretch>
            <a:fillRect/>
          </a:stretch>
        </p:blipFill>
        <p:spPr bwMode="auto">
          <a:xfrm>
            <a:off x="228600" y="152400"/>
            <a:ext cx="4829175" cy="2971800"/>
          </a:xfrm>
          <a:prstGeom prst="rect">
            <a:avLst/>
          </a:prstGeom>
          <a:noFill/>
        </p:spPr>
      </p:pic>
      <p:pic>
        <p:nvPicPr>
          <p:cNvPr id="1030" name="Picture 6" descr="http://deeperintomovies.net/journal/image11/mlosey5.jpg"/>
          <p:cNvPicPr>
            <a:picLocks noChangeAspect="1" noChangeArrowheads="1"/>
          </p:cNvPicPr>
          <p:nvPr/>
        </p:nvPicPr>
        <p:blipFill>
          <a:blip r:embed="rId3" cstate="print"/>
          <a:srcRect/>
          <a:stretch>
            <a:fillRect/>
          </a:stretch>
        </p:blipFill>
        <p:spPr bwMode="auto">
          <a:xfrm>
            <a:off x="4803536" y="3581400"/>
            <a:ext cx="4111863" cy="3000375"/>
          </a:xfrm>
          <a:prstGeom prst="rect">
            <a:avLst/>
          </a:prstGeom>
          <a:noFill/>
        </p:spPr>
      </p:pic>
      <p:pic>
        <p:nvPicPr>
          <p:cNvPr id="1032" name="Picture 8" descr="https://encrypted-tbn2.google.com/images?q=tbn:ANd9GcRckgCFmppoKxs7-9sxi6VVyI8KQDXOy81KWZ3gq629HK9F6PMjfw"/>
          <p:cNvPicPr>
            <a:picLocks noChangeAspect="1" noChangeArrowheads="1"/>
          </p:cNvPicPr>
          <p:nvPr/>
        </p:nvPicPr>
        <p:blipFill>
          <a:blip r:embed="rId4" cstate="print"/>
          <a:srcRect/>
          <a:stretch>
            <a:fillRect/>
          </a:stretch>
        </p:blipFill>
        <p:spPr bwMode="auto">
          <a:xfrm>
            <a:off x="228600" y="3276600"/>
            <a:ext cx="3657600" cy="2670187"/>
          </a:xfrm>
          <a:prstGeom prst="rect">
            <a:avLst/>
          </a:prstGeom>
          <a:noFill/>
        </p:spPr>
      </p:pic>
      <p:pic>
        <p:nvPicPr>
          <p:cNvPr id="1034" name="Picture 10" descr="https://encrypted-tbn1.google.com/images?q=tbn:ANd9GcTu4huqofHixIhuvemZ59b2RXVRK56VX2lnblUUYqXCWWl030RJ"/>
          <p:cNvPicPr>
            <a:picLocks noChangeAspect="1" noChangeArrowheads="1"/>
          </p:cNvPicPr>
          <p:nvPr/>
        </p:nvPicPr>
        <p:blipFill>
          <a:blip r:embed="rId5" cstate="print"/>
          <a:srcRect/>
          <a:stretch>
            <a:fillRect/>
          </a:stretch>
        </p:blipFill>
        <p:spPr bwMode="auto">
          <a:xfrm>
            <a:off x="4853154" y="228600"/>
            <a:ext cx="3909846" cy="3200400"/>
          </a:xfrm>
          <a:prstGeom prst="rect">
            <a:avLst/>
          </a:prstGeom>
          <a:noFill/>
        </p:spPr>
      </p:pic>
      <p:sp>
        <p:nvSpPr>
          <p:cNvPr id="8" name="TextBox 7"/>
          <p:cNvSpPr txBox="1"/>
          <p:nvPr/>
        </p:nvSpPr>
        <p:spPr>
          <a:xfrm>
            <a:off x="914400" y="838200"/>
            <a:ext cx="7162800" cy="3970318"/>
          </a:xfrm>
          <a:prstGeom prst="rect">
            <a:avLst/>
          </a:prstGeom>
          <a:solidFill>
            <a:srgbClr val="FFFF99"/>
          </a:solidFill>
        </p:spPr>
        <p:txBody>
          <a:bodyPr wrap="square" rtlCol="0">
            <a:spAutoFit/>
          </a:bodyPr>
          <a:lstStyle/>
          <a:p>
            <a:r>
              <a:rPr lang="en-US" dirty="0" err="1"/>
              <a:t>Losey’s</a:t>
            </a:r>
            <a:r>
              <a:rPr lang="en-US" dirty="0"/>
              <a:t> 1951 remake of </a:t>
            </a:r>
            <a:r>
              <a:rPr lang="en-US" u="sng" dirty="0"/>
              <a:t>M</a:t>
            </a:r>
            <a:r>
              <a:rPr lang="en-US" dirty="0"/>
              <a:t> highlights the role of TV in bringing the news to centrifugal Los Angeles – a precursor of the TV event like OJ’s car ride.  But the film also centers on Bunker Hill, a centripetal survival in the suburbanizing metropolis where radio-controlled taxis join in the hunt for a child-murderer.  The gaze out the windshield of the taxi drivers captures LA’s abstract, centrifugal spaces and is played off the arcade-like architecture of the 1893 Bradbury building (wrought-iron decoration, glass skylight, central courtyard)  – an older vision of modernity, now antiquated and suggesting the demise of pedestrian-based urbanism and public space (particularly as underworld figures invade the building, smashing windows in search of the murderer). The film also subtly plays off (and offers a critique of) the media event of HUAC’s public hearings in Washington that went forward while the film was being made (several people who worked on the film had been subjects of the witch hunt). </a:t>
            </a:r>
          </a:p>
        </p:txBody>
      </p:sp>
      <p:sp>
        <p:nvSpPr>
          <p:cNvPr id="9" name="TextBox 8"/>
          <p:cNvSpPr txBox="1"/>
          <p:nvPr/>
        </p:nvSpPr>
        <p:spPr>
          <a:xfrm>
            <a:off x="457200" y="5105400"/>
            <a:ext cx="6248400" cy="1477328"/>
          </a:xfrm>
          <a:prstGeom prst="rect">
            <a:avLst/>
          </a:prstGeom>
          <a:solidFill>
            <a:srgbClr val="92D050"/>
          </a:solidFill>
        </p:spPr>
        <p:txBody>
          <a:bodyPr wrap="square" rtlCol="0">
            <a:spAutoFit/>
          </a:bodyPr>
          <a:lstStyle/>
          <a:p>
            <a:r>
              <a:rPr lang="en-US" dirty="0"/>
              <a:t>Bunker Hill and mass media: opening seconds</a:t>
            </a:r>
          </a:p>
          <a:p>
            <a:endParaRPr lang="en-US" dirty="0"/>
          </a:p>
          <a:p>
            <a:r>
              <a:rPr lang="en-US" dirty="0"/>
              <a:t>Tenements and TV and decay of walking city: 7:20-10</a:t>
            </a:r>
            <a:r>
              <a:rPr lang="en-US" dirty="0">
                <a:sym typeface="Wingdings" pitchFamily="2" charset="2"/>
              </a:rPr>
              <a:t>:00</a:t>
            </a:r>
            <a:endParaRPr lang="en-US" dirty="0"/>
          </a:p>
          <a:p>
            <a:endParaRPr lang="en-US" dirty="0"/>
          </a:p>
          <a:p>
            <a:r>
              <a:rPr lang="en-US" dirty="0">
                <a:hlinkClick r:id="rId6"/>
              </a:rPr>
              <a:t>http://www.youtube.com/watch?v=NiEg7ZH8vcE</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2.gstatic.com/images?q=tbn:ANd9GcSbiq4V8c-tos8MMP49k0iihwprOeG6WNp6q5qKsivWzHZoXZFkNg"/>
          <p:cNvPicPr>
            <a:picLocks noChangeAspect="1" noChangeArrowheads="1"/>
          </p:cNvPicPr>
          <p:nvPr/>
        </p:nvPicPr>
        <p:blipFill>
          <a:blip r:embed="rId2" cstate="print"/>
          <a:srcRect/>
          <a:stretch>
            <a:fillRect/>
          </a:stretch>
        </p:blipFill>
        <p:spPr bwMode="auto">
          <a:xfrm>
            <a:off x="0" y="0"/>
            <a:ext cx="3987670" cy="3124200"/>
          </a:xfrm>
          <a:prstGeom prst="rect">
            <a:avLst/>
          </a:prstGeom>
          <a:noFill/>
        </p:spPr>
      </p:pic>
      <p:pic>
        <p:nvPicPr>
          <p:cNvPr id="22532" name="Picture 4" descr="http://t0.gstatic.com/images?q=tbn:ANd9GcSgqo9GJHH1sNnW4h4VdlwHznC8kwd0Por6qiezDyKr1Tc47VYy"/>
          <p:cNvPicPr>
            <a:picLocks noChangeAspect="1" noChangeArrowheads="1"/>
          </p:cNvPicPr>
          <p:nvPr/>
        </p:nvPicPr>
        <p:blipFill>
          <a:blip r:embed="rId3" cstate="print"/>
          <a:srcRect/>
          <a:stretch>
            <a:fillRect/>
          </a:stretch>
        </p:blipFill>
        <p:spPr bwMode="auto">
          <a:xfrm>
            <a:off x="5286375" y="3581400"/>
            <a:ext cx="3857625" cy="2852573"/>
          </a:xfrm>
          <a:prstGeom prst="rect">
            <a:avLst/>
          </a:prstGeom>
          <a:noFill/>
        </p:spPr>
      </p:pic>
      <p:pic>
        <p:nvPicPr>
          <p:cNvPr id="22534" name="Picture 6" descr="http://t2.gstatic.com/images?q=tbn:ANd9GcSYTZ-1L3HJnecCV0JXosYHJ_hq5-aZZyrOSiJ_HdjquYGsoDgt"/>
          <p:cNvPicPr>
            <a:picLocks noChangeAspect="1" noChangeArrowheads="1"/>
          </p:cNvPicPr>
          <p:nvPr/>
        </p:nvPicPr>
        <p:blipFill>
          <a:blip r:embed="rId4" cstate="print"/>
          <a:srcRect/>
          <a:stretch>
            <a:fillRect/>
          </a:stretch>
        </p:blipFill>
        <p:spPr bwMode="auto">
          <a:xfrm>
            <a:off x="0" y="3276600"/>
            <a:ext cx="3992937" cy="2990851"/>
          </a:xfrm>
          <a:prstGeom prst="rect">
            <a:avLst/>
          </a:prstGeom>
          <a:noFill/>
        </p:spPr>
      </p:pic>
      <p:pic>
        <p:nvPicPr>
          <p:cNvPr id="22536" name="Picture 8" descr="http://t2.gstatic.com/images?q=tbn:ANd9GcQw0HtD3H8LqNMrrtl73QWwXgas9vMBotDeaTi-z9llWXqWVxD6"/>
          <p:cNvPicPr>
            <a:picLocks noChangeAspect="1" noChangeArrowheads="1"/>
          </p:cNvPicPr>
          <p:nvPr/>
        </p:nvPicPr>
        <p:blipFill>
          <a:blip r:embed="rId5" cstate="print"/>
          <a:srcRect/>
          <a:stretch>
            <a:fillRect/>
          </a:stretch>
        </p:blipFill>
        <p:spPr bwMode="auto">
          <a:xfrm>
            <a:off x="4267200" y="0"/>
            <a:ext cx="4637145" cy="3429000"/>
          </a:xfrm>
          <a:prstGeom prst="rect">
            <a:avLst/>
          </a:prstGeom>
          <a:noFill/>
        </p:spPr>
      </p:pic>
      <p:sp>
        <p:nvSpPr>
          <p:cNvPr id="6" name="TextBox 5"/>
          <p:cNvSpPr txBox="1"/>
          <p:nvPr/>
        </p:nvSpPr>
        <p:spPr>
          <a:xfrm>
            <a:off x="533400" y="2057400"/>
            <a:ext cx="8305800" cy="3477875"/>
          </a:xfrm>
          <a:prstGeom prst="rect">
            <a:avLst/>
          </a:prstGeom>
          <a:solidFill>
            <a:srgbClr val="FFFF99"/>
          </a:solidFill>
        </p:spPr>
        <p:txBody>
          <a:bodyPr wrap="square" rtlCol="0">
            <a:spAutoFit/>
          </a:bodyPr>
          <a:lstStyle/>
          <a:p>
            <a:r>
              <a:rPr lang="en-US" sz="2000" dirty="0"/>
              <a:t>In a process profoundly reinforced by the accumulation of filmed images, history had become “polyrhythmic and multi-</a:t>
            </a:r>
            <a:r>
              <a:rPr lang="en-US" sz="2000" dirty="0" err="1"/>
              <a:t>spacial</a:t>
            </a:r>
            <a:r>
              <a:rPr lang="en-US" sz="2000" dirty="0"/>
              <a:t>,” no longer moving along a linear path.  Film noir captures that, invoking the past (in disappearing urban space) and invoking the future (in a new road-oriented world).  Noir explores the tension between “a residual American culture and urbanism” and “its liquidation by the technological and social innovations” of the post-1945 period. The end of the noir cycle is signaled by the (relative) disappearance of centripetal urban spaces and a focus on centrifugal spaces and the means of surveillance in such spaces as well as the media simultaneity (</a:t>
            </a:r>
            <a:r>
              <a:rPr lang="en-US" sz="2000" u="sng" dirty="0"/>
              <a:t>M’</a:t>
            </a:r>
            <a:r>
              <a:rPr lang="en-US" sz="2000" dirty="0"/>
              <a:t>s radio controlled taxis or, here, the traffic report to a dispersed and mobile audience). </a:t>
            </a:r>
          </a:p>
        </p:txBody>
      </p:sp>
      <p:sp>
        <p:nvSpPr>
          <p:cNvPr id="7" name="TextBox 6"/>
          <p:cNvSpPr txBox="1"/>
          <p:nvPr/>
        </p:nvSpPr>
        <p:spPr>
          <a:xfrm>
            <a:off x="2133600" y="6248400"/>
            <a:ext cx="5715000" cy="369332"/>
          </a:xfrm>
          <a:prstGeom prst="rect">
            <a:avLst/>
          </a:prstGeom>
          <a:solidFill>
            <a:srgbClr val="FFFF99"/>
          </a:solidFill>
        </p:spPr>
        <p:txBody>
          <a:bodyPr wrap="square" rtlCol="0">
            <a:spAutoFit/>
          </a:bodyPr>
          <a:lstStyle/>
          <a:p>
            <a:r>
              <a:rPr lang="en-US" dirty="0">
                <a:hlinkClick r:id="rId6"/>
              </a:rPr>
              <a:t>http://www.youtube.com/watch?v=yogMuKduGhc</a:t>
            </a:r>
            <a:r>
              <a:rPr lang="en-US"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t0.gstatic.com/images?q=tbn:ANd9GcRt0wq-5jmITrB6gGLnJlC08MPfWoU3OfuCAofTui3rQwczfRP_"/>
          <p:cNvPicPr>
            <a:picLocks noChangeAspect="1" noChangeArrowheads="1"/>
          </p:cNvPicPr>
          <p:nvPr/>
        </p:nvPicPr>
        <p:blipFill>
          <a:blip r:embed="rId2" cstate="print"/>
          <a:srcRect/>
          <a:stretch>
            <a:fillRect/>
          </a:stretch>
        </p:blipFill>
        <p:spPr bwMode="auto">
          <a:xfrm>
            <a:off x="609600" y="304799"/>
            <a:ext cx="5562600" cy="4166583"/>
          </a:xfrm>
          <a:prstGeom prst="rect">
            <a:avLst/>
          </a:prstGeom>
          <a:noFill/>
        </p:spPr>
      </p:pic>
      <p:sp>
        <p:nvSpPr>
          <p:cNvPr id="3" name="TextBox 2"/>
          <p:cNvSpPr txBox="1"/>
          <p:nvPr/>
        </p:nvSpPr>
        <p:spPr>
          <a:xfrm>
            <a:off x="533400" y="4800600"/>
            <a:ext cx="3962400" cy="1200329"/>
          </a:xfrm>
          <a:prstGeom prst="rect">
            <a:avLst/>
          </a:prstGeom>
          <a:solidFill>
            <a:srgbClr val="FFFF99"/>
          </a:solidFill>
        </p:spPr>
        <p:txBody>
          <a:bodyPr wrap="square" rtlCol="0">
            <a:spAutoFit/>
          </a:bodyPr>
          <a:lstStyle/>
          <a:p>
            <a:r>
              <a:rPr lang="en-US" dirty="0"/>
              <a:t>Pedestrians, walking cures, chance and contingency: 37:00-</a:t>
            </a:r>
          </a:p>
          <a:p>
            <a:endParaRPr lang="en-US" dirty="0"/>
          </a:p>
          <a:p>
            <a:r>
              <a:rPr lang="en-US" dirty="0"/>
              <a:t>And </a:t>
            </a:r>
            <a:r>
              <a:rPr lang="en-US" i="1" dirty="0"/>
              <a:t>Killer’s Kiss</a:t>
            </a:r>
            <a:r>
              <a:rPr lang="en-US" dirty="0"/>
              <a:t> (1955): </a:t>
            </a:r>
            <a:r>
              <a:rPr lang="en-US" u="sng" dirty="0">
                <a:hlinkClick r:id="rId3"/>
              </a:rPr>
              <a:t>nightmare</a:t>
            </a:r>
            <a:endParaRPr lang="en-US" dirty="0"/>
          </a:p>
        </p:txBody>
      </p:sp>
      <p:sp>
        <p:nvSpPr>
          <p:cNvPr id="4" name="TextBox 3"/>
          <p:cNvSpPr txBox="1"/>
          <p:nvPr/>
        </p:nvSpPr>
        <p:spPr>
          <a:xfrm>
            <a:off x="228600" y="381000"/>
            <a:ext cx="8686800" cy="6186309"/>
          </a:xfrm>
          <a:prstGeom prst="rect">
            <a:avLst/>
          </a:prstGeom>
          <a:solidFill>
            <a:srgbClr val="FFFF99"/>
          </a:solidFill>
        </p:spPr>
        <p:txBody>
          <a:bodyPr wrap="square" rtlCol="0">
            <a:spAutoFit/>
          </a:bodyPr>
          <a:lstStyle/>
          <a:p>
            <a:r>
              <a:rPr lang="en-US" b="1" dirty="0"/>
              <a:t>Fragmentation and Contingency  </a:t>
            </a:r>
            <a:r>
              <a:rPr lang="en-US" dirty="0" err="1"/>
              <a:t>Kracauer</a:t>
            </a:r>
            <a:r>
              <a:rPr lang="en-US" dirty="0"/>
              <a:t>, in arguing with Proust, sees photographic images not as mirrors perfectly capturing an objective reality, but as subjective:  photographers “structure their sense perceptions” and viewers “bring a range of emotions” to the images (132).   If done properly, however, </a:t>
            </a:r>
            <a:r>
              <a:rPr lang="en-US" dirty="0" err="1"/>
              <a:t>Kracauer</a:t>
            </a:r>
            <a:r>
              <a:rPr lang="en-US" dirty="0"/>
              <a:t> believes film “strips away our desires and unconscious attachments to reveal characteristics of the visible world” (133), overcoming our usual blindness to the actual physical characteristics of things.  This shock to our perceptions leaves us fragmented – instead of the sense of mastery we get from panoramic views, we recognize “contingency, lack of control, and otherness. . . an aesthetic experience on par with the historical crisis of experience” (Hansen’s words, 133).  This is Nino Frank’s lived experience again, “a wound that never heals” whereby physical reality punctures of subjective of it.  “Film renders visible what we did not, or perhaps even could not, see before its advent” and thus it can “promote the redemption of physical reality.”  Hoping to “renew our perceptions” and “redeem experience,” </a:t>
            </a:r>
            <a:r>
              <a:rPr lang="en-US" dirty="0" err="1"/>
              <a:t>Kracauer</a:t>
            </a:r>
            <a:r>
              <a:rPr lang="en-US" dirty="0"/>
              <a:t> compares the spectator to the </a:t>
            </a:r>
            <a:r>
              <a:rPr lang="en-US" dirty="0" err="1"/>
              <a:t>flaneur</a:t>
            </a:r>
            <a:r>
              <a:rPr lang="en-US" dirty="0"/>
              <a:t> in being drawn to the flux, the contingency, the possibilities of the crowd, the city, the passing scene.  The film </a:t>
            </a:r>
            <a:r>
              <a:rPr lang="en-US" dirty="0" err="1"/>
              <a:t>goer</a:t>
            </a:r>
            <a:r>
              <a:rPr lang="en-US" dirty="0"/>
              <a:t> at some point even loses concern with the story and is drawn to the images of mingling, the opportunity of drama.  </a:t>
            </a:r>
            <a:r>
              <a:rPr lang="en-US" dirty="0" err="1"/>
              <a:t>Dimendberg</a:t>
            </a:r>
            <a:r>
              <a:rPr lang="en-US" dirty="0"/>
              <a:t> then locates </a:t>
            </a:r>
            <a:r>
              <a:rPr lang="en-US" dirty="0" err="1"/>
              <a:t>Kracauer’s</a:t>
            </a:r>
            <a:r>
              <a:rPr lang="en-US" dirty="0"/>
              <a:t> </a:t>
            </a:r>
            <a:r>
              <a:rPr lang="en-US" dirty="0" err="1"/>
              <a:t>transhistorical</a:t>
            </a:r>
            <a:r>
              <a:rPr lang="en-US" dirty="0"/>
              <a:t> discussion in a specific place and time:  read 135, bottom:  His spectator is the American occupant of the postwar city, an occupant of abstract space being shocked into seeing the disappearing contours and landmarks, streets, stations, bars.  </a:t>
            </a:r>
            <a:r>
              <a:rPr lang="en-US" u="sng" dirty="0"/>
              <a:t>Killers’ Kiss</a:t>
            </a:r>
            <a:r>
              <a:rPr lang="en-US" dirty="0"/>
              <a:t> (1955) not only shows such disappearing spaces (Penn Station) but shows that chance encounters is as much the driving force of film noir as is fate and inevitability. </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t3.gstatic.com/images?q=tbn:ANd9GcSWTcJcA3NhJYXLSzjyqGNB9BQJ5EsEH5FxTJuVOcDIvdOKennIEg"/>
          <p:cNvPicPr>
            <a:picLocks noChangeAspect="1" noChangeArrowheads="1"/>
          </p:cNvPicPr>
          <p:nvPr/>
        </p:nvPicPr>
        <p:blipFill>
          <a:blip r:embed="rId2" cstate="print"/>
          <a:srcRect/>
          <a:stretch>
            <a:fillRect/>
          </a:stretch>
        </p:blipFill>
        <p:spPr bwMode="auto">
          <a:xfrm>
            <a:off x="6553201" y="73459"/>
            <a:ext cx="2590800" cy="6784541"/>
          </a:xfrm>
          <a:prstGeom prst="rect">
            <a:avLst/>
          </a:prstGeom>
          <a:noFill/>
        </p:spPr>
      </p:pic>
      <p:pic>
        <p:nvPicPr>
          <p:cNvPr id="17412" name="Picture 4" descr="http://t3.gstatic.com/images?q=tbn:ANd9GcRj3kx60ik5ubZ6-qsIfAZOhU5gbFzSvkZ49IKvm7O9b4ZRHaGPzg"/>
          <p:cNvPicPr>
            <a:picLocks noChangeAspect="1" noChangeArrowheads="1"/>
          </p:cNvPicPr>
          <p:nvPr/>
        </p:nvPicPr>
        <p:blipFill>
          <a:blip r:embed="rId3" cstate="print"/>
          <a:srcRect/>
          <a:stretch>
            <a:fillRect/>
          </a:stretch>
        </p:blipFill>
        <p:spPr bwMode="auto">
          <a:xfrm>
            <a:off x="0" y="4454105"/>
            <a:ext cx="3352800" cy="2403896"/>
          </a:xfrm>
          <a:prstGeom prst="rect">
            <a:avLst/>
          </a:prstGeom>
          <a:noFill/>
        </p:spPr>
      </p:pic>
      <p:pic>
        <p:nvPicPr>
          <p:cNvPr id="17414" name="Picture 6" descr="http://t3.gstatic.com/images?q=tbn:ANd9GcSzqW90hSl1lyFhmisRYRwHNJzLinCAEL2PS7pmQ7rKjjyy2_fB"/>
          <p:cNvPicPr>
            <a:picLocks noChangeAspect="1" noChangeArrowheads="1"/>
          </p:cNvPicPr>
          <p:nvPr/>
        </p:nvPicPr>
        <p:blipFill>
          <a:blip r:embed="rId4" cstate="print"/>
          <a:srcRect/>
          <a:stretch>
            <a:fillRect/>
          </a:stretch>
        </p:blipFill>
        <p:spPr bwMode="auto">
          <a:xfrm>
            <a:off x="3276600" y="152400"/>
            <a:ext cx="2971800" cy="2150053"/>
          </a:xfrm>
          <a:prstGeom prst="rect">
            <a:avLst/>
          </a:prstGeom>
          <a:noFill/>
        </p:spPr>
      </p:pic>
      <p:pic>
        <p:nvPicPr>
          <p:cNvPr id="17416" name="Picture 8" descr="http://t3.gstatic.com/images?q=tbn:ANd9GcRFONLIQ9iA9RCmTUhD4YcDO8pUE7Jj5Z3fU2uz67QBWzIVXdW9VA"/>
          <p:cNvPicPr>
            <a:picLocks noChangeAspect="1" noChangeArrowheads="1"/>
          </p:cNvPicPr>
          <p:nvPr/>
        </p:nvPicPr>
        <p:blipFill>
          <a:blip r:embed="rId5" cstate="print"/>
          <a:srcRect/>
          <a:stretch>
            <a:fillRect/>
          </a:stretch>
        </p:blipFill>
        <p:spPr bwMode="auto">
          <a:xfrm>
            <a:off x="0" y="0"/>
            <a:ext cx="3545666" cy="2209800"/>
          </a:xfrm>
          <a:prstGeom prst="rect">
            <a:avLst/>
          </a:prstGeom>
          <a:noFill/>
        </p:spPr>
      </p:pic>
      <p:pic>
        <p:nvPicPr>
          <p:cNvPr id="17418" name="Picture 10" descr="http://t2.gstatic.com/images?q=tbn:ANd9GcTCAwWgYVqiJGt25yRQbgERppqAGt1sInayz3UPbm9X15HBbPjy"/>
          <p:cNvPicPr>
            <a:picLocks noChangeAspect="1" noChangeArrowheads="1"/>
          </p:cNvPicPr>
          <p:nvPr/>
        </p:nvPicPr>
        <p:blipFill>
          <a:blip r:embed="rId6" cstate="print"/>
          <a:srcRect/>
          <a:stretch>
            <a:fillRect/>
          </a:stretch>
        </p:blipFill>
        <p:spPr bwMode="auto">
          <a:xfrm>
            <a:off x="3200400" y="4495800"/>
            <a:ext cx="3467100" cy="2160835"/>
          </a:xfrm>
          <a:prstGeom prst="rect">
            <a:avLst/>
          </a:prstGeom>
          <a:noFill/>
        </p:spPr>
      </p:pic>
      <p:pic>
        <p:nvPicPr>
          <p:cNvPr id="17420" name="Picture 12" descr="http://t1.gstatic.com/images?q=tbn:ANd9GcTIzJzEeH68QOCoJv62xEvbSoCeyYJOoEf26yRzqM0fxpmj-U6bnw"/>
          <p:cNvPicPr>
            <a:picLocks noChangeAspect="1" noChangeArrowheads="1"/>
          </p:cNvPicPr>
          <p:nvPr/>
        </p:nvPicPr>
        <p:blipFill>
          <a:blip r:embed="rId7" cstate="print"/>
          <a:srcRect/>
          <a:stretch>
            <a:fillRect/>
          </a:stretch>
        </p:blipFill>
        <p:spPr bwMode="auto">
          <a:xfrm>
            <a:off x="0" y="2362200"/>
            <a:ext cx="3438686" cy="2143126"/>
          </a:xfrm>
          <a:prstGeom prst="rect">
            <a:avLst/>
          </a:prstGeom>
          <a:noFill/>
        </p:spPr>
      </p:pic>
      <p:pic>
        <p:nvPicPr>
          <p:cNvPr id="17422" name="Picture 14" descr="http://t0.gstatic.com/images?q=tbn:ANd9GcS0OE5Gw1mRNMKnFaqBScrkJNIKFYBTabBFHBvc_r-MnMDQG8NR"/>
          <p:cNvPicPr>
            <a:picLocks noChangeAspect="1" noChangeArrowheads="1"/>
          </p:cNvPicPr>
          <p:nvPr/>
        </p:nvPicPr>
        <p:blipFill>
          <a:blip r:embed="rId8" cstate="print"/>
          <a:srcRect/>
          <a:stretch>
            <a:fillRect/>
          </a:stretch>
        </p:blipFill>
        <p:spPr bwMode="auto">
          <a:xfrm>
            <a:off x="3276600" y="2231572"/>
            <a:ext cx="3143250" cy="2245180"/>
          </a:xfrm>
          <a:prstGeom prst="rect">
            <a:avLst/>
          </a:prstGeom>
          <a:noFill/>
        </p:spPr>
      </p:pic>
      <p:sp>
        <p:nvSpPr>
          <p:cNvPr id="9" name="TextBox 8"/>
          <p:cNvSpPr txBox="1"/>
          <p:nvPr/>
        </p:nvSpPr>
        <p:spPr>
          <a:xfrm>
            <a:off x="2514600" y="6019800"/>
            <a:ext cx="3886200" cy="646331"/>
          </a:xfrm>
          <a:prstGeom prst="rect">
            <a:avLst/>
          </a:prstGeom>
          <a:solidFill>
            <a:srgbClr val="00B050"/>
          </a:solidFill>
        </p:spPr>
        <p:txBody>
          <a:bodyPr wrap="square" rtlCol="0">
            <a:spAutoFit/>
          </a:bodyPr>
          <a:lstStyle/>
          <a:p>
            <a:r>
              <a:rPr lang="en-US" dirty="0">
                <a:hlinkClick r:id="rId9"/>
              </a:rPr>
              <a:t>http://www.youtube.com/watch?v=7ARFH6LPRh4</a:t>
            </a:r>
            <a:r>
              <a:rPr lang="en-US" dirty="0"/>
              <a:t> “strange attraction” 6:45</a:t>
            </a:r>
          </a:p>
        </p:txBody>
      </p:sp>
      <p:sp>
        <p:nvSpPr>
          <p:cNvPr id="10" name="TextBox 9"/>
          <p:cNvSpPr txBox="1"/>
          <p:nvPr/>
        </p:nvSpPr>
        <p:spPr>
          <a:xfrm>
            <a:off x="609600" y="1295400"/>
            <a:ext cx="7696200" cy="4524315"/>
          </a:xfrm>
          <a:prstGeom prst="rect">
            <a:avLst/>
          </a:prstGeom>
          <a:solidFill>
            <a:srgbClr val="FFFF99"/>
          </a:solidFill>
        </p:spPr>
        <p:txBody>
          <a:bodyPr wrap="square" rtlCol="0">
            <a:spAutoFit/>
          </a:bodyPr>
          <a:lstStyle/>
          <a:p>
            <a:r>
              <a:rPr lang="en-US" dirty="0"/>
              <a:t>The discussion of </a:t>
            </a:r>
            <a:r>
              <a:rPr lang="en-US" u="sng" dirty="0"/>
              <a:t>The Phantom Lady</a:t>
            </a:r>
            <a:r>
              <a:rPr lang="en-US" dirty="0"/>
              <a:t> then links the “generalized look” and the “contingent instance” to the “incessant struggle between perceptual indifference and engaged cognition, forgetfulness and remembrance” (31).  Ann Terry’s hat suggests both sides - the hat standing in for the person (a generalized indifference to classifiable individuals), but the hat also being the trace, the clue that can lead to recognition and remembrance.  Building on the first, the indifference, the use of mirrors and gazes and anonymity underscores the transitory and empty nature of many urban encounters and “entrapment in socially defined identities” (35).  Building on the second, the engaged cognition (when Richmond and the cops interrogate strangers to try to solve the mystery) brings forth a fear of the “naked city,” exposed to surveillance, without walls, substance, refuge, cover.  The film’s references to the coming modernist city - all glass-walled skyscrapers and model suburbs of open spaces and sunlight - expose all to surveillance and gives rise to film noir’s desire for “a space that is neither too insubstantial nor too constricting, neither too anonymous nor too visible” (36).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0" y="4191000"/>
            <a:ext cx="3897313" cy="2362200"/>
          </a:xfrm>
          <a:prstGeom prst="rect">
            <a:avLst/>
          </a:prstGeom>
          <a:noFill/>
          <a:ln w="9525">
            <a:noFill/>
            <a:miter lim="800000"/>
            <a:headEnd/>
            <a:tailEnd/>
          </a:ln>
        </p:spPr>
      </p:pic>
      <p:sp>
        <p:nvSpPr>
          <p:cNvPr id="8196" name="TextBox 3"/>
          <p:cNvSpPr txBox="1">
            <a:spLocks noChangeArrowheads="1"/>
          </p:cNvSpPr>
          <p:nvPr/>
        </p:nvSpPr>
        <p:spPr bwMode="auto">
          <a:xfrm>
            <a:off x="6172200" y="396657"/>
            <a:ext cx="2667000" cy="954107"/>
          </a:xfrm>
          <a:prstGeom prst="rect">
            <a:avLst/>
          </a:prstGeom>
          <a:solidFill>
            <a:srgbClr val="FFFF99"/>
          </a:solidFill>
          <a:ln w="9525">
            <a:noFill/>
            <a:miter lim="800000"/>
            <a:headEnd/>
            <a:tailEnd/>
          </a:ln>
        </p:spPr>
        <p:txBody>
          <a:bodyPr wrap="square">
            <a:spAutoFit/>
          </a:bodyPr>
          <a:lstStyle/>
          <a:p>
            <a:r>
              <a:rPr lang="en-US" sz="2800" dirty="0"/>
              <a:t>A Noir?  Why or why not?</a:t>
            </a:r>
          </a:p>
        </p:txBody>
      </p:sp>
      <p:pic>
        <p:nvPicPr>
          <p:cNvPr id="26626" name="Picture 2" descr="http://i.ytimg.com/vi/DKCGcHQSvHw/0.jpg"/>
          <p:cNvPicPr>
            <a:picLocks noChangeAspect="1" noChangeArrowheads="1"/>
          </p:cNvPicPr>
          <p:nvPr/>
        </p:nvPicPr>
        <p:blipFill>
          <a:blip r:embed="rId3" cstate="print"/>
          <a:srcRect l="25397" t="14815" b="11111"/>
          <a:stretch>
            <a:fillRect/>
          </a:stretch>
        </p:blipFill>
        <p:spPr bwMode="auto">
          <a:xfrm>
            <a:off x="4648200" y="3429000"/>
            <a:ext cx="4297680" cy="3200400"/>
          </a:xfrm>
          <a:prstGeom prst="rect">
            <a:avLst/>
          </a:prstGeom>
          <a:noFill/>
        </p:spPr>
      </p:pic>
      <p:pic>
        <p:nvPicPr>
          <p:cNvPr id="120834" name="Picture 2" descr="http://media.sdreader.com/img/photos/2012/06/11/RW4_t500x302.jpg?32ba66e97b1a9bfb663fcbee1c7d60986b0e0523"/>
          <p:cNvPicPr>
            <a:picLocks noChangeAspect="1" noChangeArrowheads="1"/>
          </p:cNvPicPr>
          <p:nvPr/>
        </p:nvPicPr>
        <p:blipFill>
          <a:blip r:embed="rId4" cstate="print"/>
          <a:srcRect/>
          <a:stretch>
            <a:fillRect/>
          </a:stretch>
        </p:blipFill>
        <p:spPr bwMode="auto">
          <a:xfrm>
            <a:off x="381000" y="457200"/>
            <a:ext cx="4762500" cy="2876551"/>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0" y="4191000"/>
            <a:ext cx="3897313" cy="2362200"/>
          </a:xfrm>
          <a:prstGeom prst="rect">
            <a:avLst/>
          </a:prstGeom>
          <a:noFill/>
          <a:ln w="9525">
            <a:noFill/>
            <a:miter lim="800000"/>
            <a:headEnd/>
            <a:tailEnd/>
          </a:ln>
        </p:spPr>
      </p:pic>
      <p:pic>
        <p:nvPicPr>
          <p:cNvPr id="8195" name="Picture 2"/>
          <p:cNvPicPr>
            <a:picLocks noChangeAspect="1" noChangeArrowheads="1"/>
          </p:cNvPicPr>
          <p:nvPr/>
        </p:nvPicPr>
        <p:blipFill>
          <a:blip r:embed="rId3" cstate="print"/>
          <a:srcRect/>
          <a:stretch>
            <a:fillRect/>
          </a:stretch>
        </p:blipFill>
        <p:spPr bwMode="auto">
          <a:xfrm>
            <a:off x="4419600" y="3962400"/>
            <a:ext cx="4464050" cy="2695575"/>
          </a:xfrm>
          <a:prstGeom prst="rect">
            <a:avLst/>
          </a:prstGeom>
          <a:noFill/>
          <a:ln w="9525">
            <a:noFill/>
            <a:miter lim="800000"/>
            <a:headEnd/>
            <a:tailEnd/>
          </a:ln>
        </p:spPr>
      </p:pic>
      <p:pic>
        <p:nvPicPr>
          <p:cNvPr id="8197" name="Picture 3"/>
          <p:cNvPicPr>
            <a:picLocks noChangeAspect="1" noChangeArrowheads="1"/>
          </p:cNvPicPr>
          <p:nvPr/>
        </p:nvPicPr>
        <p:blipFill>
          <a:blip r:embed="rId4" cstate="print"/>
          <a:srcRect/>
          <a:stretch>
            <a:fillRect/>
          </a:stretch>
        </p:blipFill>
        <p:spPr bwMode="auto">
          <a:xfrm>
            <a:off x="149225" y="152400"/>
            <a:ext cx="5946775" cy="3581400"/>
          </a:xfrm>
          <a:prstGeom prst="rect">
            <a:avLst/>
          </a:prstGeom>
          <a:noFill/>
          <a:ln w="9525">
            <a:noFill/>
            <a:miter lim="800000"/>
            <a:headEnd/>
            <a:tailEnd/>
          </a:ln>
        </p:spPr>
      </p:pic>
      <p:sp>
        <p:nvSpPr>
          <p:cNvPr id="6" name="TextBox 3"/>
          <p:cNvSpPr txBox="1">
            <a:spLocks noChangeArrowheads="1"/>
          </p:cNvSpPr>
          <p:nvPr/>
        </p:nvSpPr>
        <p:spPr bwMode="auto">
          <a:xfrm>
            <a:off x="5638800" y="228600"/>
            <a:ext cx="3200400" cy="3416320"/>
          </a:xfrm>
          <a:prstGeom prst="rect">
            <a:avLst/>
          </a:prstGeom>
          <a:solidFill>
            <a:srgbClr val="FFFF99"/>
          </a:solidFill>
          <a:ln w="9525">
            <a:noFill/>
            <a:miter lim="800000"/>
            <a:headEnd/>
            <a:tailEnd/>
          </a:ln>
        </p:spPr>
        <p:txBody>
          <a:bodyPr wrap="square">
            <a:spAutoFit/>
          </a:bodyPr>
          <a:lstStyle/>
          <a:p>
            <a:r>
              <a:rPr lang="en-US" sz="2400" dirty="0"/>
              <a:t>What sort of place is this courtyard? What sort of person is Jeffries?</a:t>
            </a:r>
          </a:p>
          <a:p>
            <a:r>
              <a:rPr lang="en-US" sz="2400" i="1" dirty="0"/>
              <a:t>Rear Window</a:t>
            </a:r>
            <a:r>
              <a:rPr lang="en-US" sz="2400" dirty="0"/>
              <a:t> (1954): </a:t>
            </a:r>
            <a:r>
              <a:rPr lang="en-US" sz="2400" u="sng" dirty="0">
                <a:hlinkClick r:id="rId5"/>
              </a:rPr>
              <a:t>trailer</a:t>
            </a:r>
            <a:r>
              <a:rPr lang="en-US" sz="2400" dirty="0"/>
              <a:t>  + </a:t>
            </a:r>
            <a:r>
              <a:rPr lang="en-US" sz="2400" u="sng" dirty="0">
                <a:hlinkClick r:id="rId6"/>
              </a:rPr>
              <a:t>the film’s “noir” moment</a:t>
            </a:r>
            <a:r>
              <a:rPr lang="en-US" sz="2400" u="sng" dirty="0"/>
              <a:t>  </a:t>
            </a:r>
            <a:r>
              <a:rPr lang="en-US" sz="2400" dirty="0"/>
              <a:t>or chapter 13 on “rear window ethics” (6:20)</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304800" y="381000"/>
            <a:ext cx="4419600" cy="6010275"/>
          </a:xfrm>
          <a:prstGeom prst="rect">
            <a:avLst/>
          </a:prstGeom>
          <a:noFill/>
          <a:ln w="9525">
            <a:noFill/>
            <a:miter lim="800000"/>
            <a:headEnd/>
            <a:tailEnd/>
          </a:ln>
        </p:spPr>
        <p:txBody>
          <a:bodyPr>
            <a:spAutoFit/>
          </a:bodyPr>
          <a:lstStyle/>
          <a:p>
            <a:pPr>
              <a:spcBef>
                <a:spcPts val="500"/>
              </a:spcBef>
              <a:spcAft>
                <a:spcPts val="500"/>
              </a:spcAft>
            </a:pPr>
            <a:r>
              <a:rPr lang="en-US" sz="3200">
                <a:solidFill>
                  <a:srgbClr val="FFFFFF"/>
                </a:solidFill>
                <a:latin typeface="Arial" pitchFamily="34" charset="0"/>
              </a:rPr>
              <a:t>The sights and sounds of the city</a:t>
            </a:r>
            <a:r>
              <a:rPr lang="en-US" sz="2000">
                <a:solidFill>
                  <a:srgbClr val="FFFFFF"/>
                </a:solidFill>
                <a:latin typeface="Arial" pitchFamily="34" charset="0"/>
              </a:rPr>
              <a:t>: </a:t>
            </a:r>
            <a:r>
              <a:rPr lang="en-US" sz="1800">
                <a:solidFill>
                  <a:srgbClr val="FFFFFF"/>
                </a:solidFill>
                <a:latin typeface="Bookman Old Style" pitchFamily="18" charset="0"/>
              </a:rPr>
              <a:t>(note the soundtrack of this film).  The cityscape: no less than 31 apartments are used in the film.  It required the largest set even built on the Paramount lot (and this is where Cecil B. DeMille worked!!!).  125 West 9th Street (it doesn’t exist - of course!!), replete with 8 apartment interiors, fire escapes, gardens, an alley, the street itself and, in the background, the New York City skyline.  The set was 98 feet wide, 185 feet long and 40 feet high.  The background structures rose to 6 stories.</a:t>
            </a:r>
            <a:r>
              <a:rPr lang="en-US" sz="1800">
                <a:latin typeface="Bookman Old Style" pitchFamily="18" charset="0"/>
              </a:rPr>
              <a:t>  </a:t>
            </a:r>
            <a:r>
              <a:rPr lang="en-US" sz="1800">
                <a:solidFill>
                  <a:srgbClr val="FFFFFF"/>
                </a:solidFill>
                <a:latin typeface="Bookman Old Style" pitchFamily="18" charset="0"/>
              </a:rPr>
              <a:t>Aside from everything else, there is a silent film within the sound film as the neighbors all acted in pantomime as he directed them from headsets.</a:t>
            </a:r>
            <a:endParaRPr lang="en-US" sz="1800">
              <a:latin typeface="Bookman Old Style" pitchFamily="18" charset="0"/>
            </a:endParaRPr>
          </a:p>
        </p:txBody>
      </p:sp>
      <p:pic>
        <p:nvPicPr>
          <p:cNvPr id="55299" name="Picture 3" descr="REARW2"/>
          <p:cNvPicPr>
            <a:picLocks noChangeAspect="1" noChangeArrowheads="1"/>
          </p:cNvPicPr>
          <p:nvPr/>
        </p:nvPicPr>
        <p:blipFill>
          <a:blip r:embed="rId2" cstate="print"/>
          <a:srcRect/>
          <a:stretch>
            <a:fillRect/>
          </a:stretch>
        </p:blipFill>
        <p:spPr bwMode="auto">
          <a:xfrm>
            <a:off x="4800600" y="304800"/>
            <a:ext cx="4146550" cy="585311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2" cstate="print"/>
          <a:srcRect/>
          <a:stretch>
            <a:fillRect/>
          </a:stretch>
        </p:blipFill>
        <p:spPr bwMode="auto">
          <a:xfrm>
            <a:off x="5562600" y="533400"/>
            <a:ext cx="3352800" cy="5324475"/>
          </a:xfrm>
          <a:prstGeom prst="rect">
            <a:avLst/>
          </a:prstGeom>
          <a:noFill/>
          <a:ln w="9525">
            <a:noFill/>
            <a:miter lim="800000"/>
            <a:headEnd/>
            <a:tailEnd/>
          </a:ln>
        </p:spPr>
      </p:pic>
      <p:pic>
        <p:nvPicPr>
          <p:cNvPr id="57347" name="Picture 5"/>
          <p:cNvPicPr>
            <a:picLocks noChangeAspect="1" noChangeArrowheads="1"/>
          </p:cNvPicPr>
          <p:nvPr/>
        </p:nvPicPr>
        <p:blipFill>
          <a:blip r:embed="rId3" cstate="print"/>
          <a:srcRect/>
          <a:stretch>
            <a:fillRect/>
          </a:stretch>
        </p:blipFill>
        <p:spPr bwMode="auto">
          <a:xfrm>
            <a:off x="228600" y="3667125"/>
            <a:ext cx="5181600" cy="2981325"/>
          </a:xfrm>
          <a:prstGeom prst="rect">
            <a:avLst/>
          </a:prstGeom>
          <a:noFill/>
          <a:ln w="9525">
            <a:noFill/>
            <a:miter lim="800000"/>
            <a:headEnd/>
            <a:tailEnd/>
          </a:ln>
        </p:spPr>
      </p:pic>
      <p:pic>
        <p:nvPicPr>
          <p:cNvPr id="57348" name="Picture 6"/>
          <p:cNvPicPr>
            <a:picLocks noChangeAspect="1" noChangeArrowheads="1"/>
          </p:cNvPicPr>
          <p:nvPr/>
        </p:nvPicPr>
        <p:blipFill>
          <a:blip r:embed="rId4" cstate="print"/>
          <a:srcRect/>
          <a:stretch>
            <a:fillRect/>
          </a:stretch>
        </p:blipFill>
        <p:spPr bwMode="auto">
          <a:xfrm>
            <a:off x="228600" y="228600"/>
            <a:ext cx="4881563" cy="3276600"/>
          </a:xfrm>
          <a:prstGeom prst="rect">
            <a:avLst/>
          </a:prstGeom>
          <a:noFill/>
          <a:ln w="9525">
            <a:noFill/>
            <a:miter lim="800000"/>
            <a:headEnd/>
            <a:tailEnd/>
          </a:ln>
        </p:spPr>
      </p:pic>
      <p:sp>
        <p:nvSpPr>
          <p:cNvPr id="5" name="TextBox 4"/>
          <p:cNvSpPr txBox="1"/>
          <p:nvPr/>
        </p:nvSpPr>
        <p:spPr>
          <a:xfrm>
            <a:off x="381000" y="3276600"/>
            <a:ext cx="4876800" cy="646331"/>
          </a:xfrm>
          <a:prstGeom prst="rect">
            <a:avLst/>
          </a:prstGeom>
          <a:solidFill>
            <a:srgbClr val="FFFF99"/>
          </a:solidFill>
        </p:spPr>
        <p:txBody>
          <a:bodyPr wrap="square" rtlCol="0">
            <a:spAutoFit/>
          </a:bodyPr>
          <a:lstStyle/>
          <a:p>
            <a:r>
              <a:rPr lang="en-US" dirty="0"/>
              <a:t>Rear Window, </a:t>
            </a:r>
            <a:r>
              <a:rPr lang="en-US" dirty="0" err="1"/>
              <a:t>ch</a:t>
            </a:r>
            <a:r>
              <a:rPr lang="en-US" dirty="0"/>
              <a:t>. 15 Lisa’s Risk: (7 minutes but key is four minutes in)</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0" y="838200"/>
            <a:ext cx="1295400" cy="2308324"/>
          </a:xfrm>
          <a:prstGeom prst="rect">
            <a:avLst/>
          </a:prstGeom>
          <a:solidFill>
            <a:srgbClr val="FFFF99"/>
          </a:solidFill>
        </p:spPr>
        <p:txBody>
          <a:bodyPr wrap="square" rtlCol="0">
            <a:spAutoFit/>
          </a:bodyPr>
          <a:lstStyle/>
          <a:p>
            <a:r>
              <a:rPr lang="en-US" dirty="0"/>
              <a:t>Contrast </a:t>
            </a:r>
            <a:r>
              <a:rPr lang="en-US" u="sng" dirty="0"/>
              <a:t>Plunder Road</a:t>
            </a:r>
            <a:r>
              <a:rPr lang="en-US" dirty="0"/>
              <a:t> with </a:t>
            </a:r>
            <a:r>
              <a:rPr lang="en-US" u="sng" dirty="0"/>
              <a:t>And This is Free</a:t>
            </a:r>
            <a:r>
              <a:rPr lang="en-US" dirty="0"/>
              <a:t>: </a:t>
            </a:r>
            <a:r>
              <a:rPr lang="en-US" dirty="0">
                <a:hlinkClick r:id="rId2"/>
              </a:rPr>
              <a:t>http://vimeo.com/33013238</a:t>
            </a:r>
            <a:r>
              <a:rPr lang="en-US" dirty="0"/>
              <a:t> </a:t>
            </a:r>
          </a:p>
        </p:txBody>
      </p:sp>
      <p:pic>
        <p:nvPicPr>
          <p:cNvPr id="125954" name="Picture 2" descr="https://encrypted-tbn0.google.com/images?q=tbn:ANd9GcRy8EUTpqXDgNvfFP59Z4j4BVJOpwyiEQD47Fb2-iTpIDYEwZan-Q"/>
          <p:cNvPicPr>
            <a:picLocks noChangeAspect="1" noChangeArrowheads="1"/>
          </p:cNvPicPr>
          <p:nvPr/>
        </p:nvPicPr>
        <p:blipFill>
          <a:blip r:embed="rId3" cstate="print"/>
          <a:srcRect/>
          <a:stretch>
            <a:fillRect/>
          </a:stretch>
        </p:blipFill>
        <p:spPr bwMode="auto">
          <a:xfrm>
            <a:off x="5343525" y="3886200"/>
            <a:ext cx="3800475" cy="2760042"/>
          </a:xfrm>
          <a:prstGeom prst="rect">
            <a:avLst/>
          </a:prstGeom>
          <a:noFill/>
        </p:spPr>
      </p:pic>
      <p:pic>
        <p:nvPicPr>
          <p:cNvPr id="125956" name="Picture 4" descr="https://encrypted-tbn3.google.com/images?q=tbn:ANd9GcRy_n5CSwRNTD9_xFkP0_ANZlNWksVmwzrwxgHqwt2zVWJnUEo5aw"/>
          <p:cNvPicPr>
            <a:picLocks noChangeAspect="1" noChangeArrowheads="1"/>
          </p:cNvPicPr>
          <p:nvPr/>
        </p:nvPicPr>
        <p:blipFill>
          <a:blip r:embed="rId4" cstate="print"/>
          <a:srcRect/>
          <a:stretch>
            <a:fillRect/>
          </a:stretch>
        </p:blipFill>
        <p:spPr bwMode="auto">
          <a:xfrm>
            <a:off x="228600" y="3870534"/>
            <a:ext cx="3505200" cy="2625518"/>
          </a:xfrm>
          <a:prstGeom prst="rect">
            <a:avLst/>
          </a:prstGeom>
          <a:noFill/>
        </p:spPr>
      </p:pic>
      <p:pic>
        <p:nvPicPr>
          <p:cNvPr id="125958" name="Picture 6" descr="http://images.angusrobertson.com.au/images/ar/MI000232/MI0002328913/0/0/plain/and-this-is-free-the-life-and-times-of-chicagos-legendary-maxwell-st.jpg"/>
          <p:cNvPicPr>
            <a:picLocks noChangeAspect="1" noChangeArrowheads="1"/>
          </p:cNvPicPr>
          <p:nvPr/>
        </p:nvPicPr>
        <p:blipFill>
          <a:blip r:embed="rId5" cstate="print"/>
          <a:srcRect/>
          <a:stretch>
            <a:fillRect/>
          </a:stretch>
        </p:blipFill>
        <p:spPr bwMode="auto">
          <a:xfrm>
            <a:off x="5638800" y="0"/>
            <a:ext cx="2762250" cy="3810000"/>
          </a:xfrm>
          <a:prstGeom prst="rect">
            <a:avLst/>
          </a:prstGeom>
          <a:noFill/>
        </p:spPr>
      </p:pic>
      <p:pic>
        <p:nvPicPr>
          <p:cNvPr id="125960" name="Picture 8" descr="https://encrypted-tbn1.google.com/images?q=tbn:ANd9GcSSJDFqIRs-ChvkMI3kl6xqHmWcB3A0K0hhJip_ylVETR83gLkHzw"/>
          <p:cNvPicPr>
            <a:picLocks noChangeAspect="1" noChangeArrowheads="1"/>
          </p:cNvPicPr>
          <p:nvPr/>
        </p:nvPicPr>
        <p:blipFill>
          <a:blip r:embed="rId6" cstate="print"/>
          <a:srcRect/>
          <a:stretch>
            <a:fillRect/>
          </a:stretch>
        </p:blipFill>
        <p:spPr bwMode="auto">
          <a:xfrm>
            <a:off x="228600" y="304800"/>
            <a:ext cx="3865773" cy="2895600"/>
          </a:xfrm>
          <a:prstGeom prst="rect">
            <a:avLst/>
          </a:prstGeom>
          <a:noFill/>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4951274"/>
            <a:ext cx="8686800" cy="1754326"/>
          </a:xfrm>
          <a:prstGeom prst="rect">
            <a:avLst/>
          </a:prstGeom>
          <a:solidFill>
            <a:srgbClr val="FFFF99"/>
          </a:solidFill>
        </p:spPr>
        <p:txBody>
          <a:bodyPr wrap="square">
            <a:spAutoFit/>
          </a:bodyPr>
          <a:lstStyle/>
          <a:p>
            <a:r>
              <a:rPr lang="en-US" dirty="0"/>
              <a:t>Aerial photography found other practitioners and other uses: the work of Andreas Feininger and Arthur </a:t>
            </a:r>
            <a:r>
              <a:rPr lang="en-US" dirty="0" err="1"/>
              <a:t>Haug</a:t>
            </a:r>
            <a:r>
              <a:rPr lang="en-US" dirty="0"/>
              <a:t> provided the sharp details that would aid postwar planners in remaking and controlling the city. “The photomap, showing as it does every cultural detail, has no substitute where large-scale condemnation and routing problems through metropolitan areas are encountered.” (postwar pamphlet from Fairchild Aerial Photography) </a:t>
            </a:r>
            <a:r>
              <a:rPr lang="en-US" dirty="0" err="1"/>
              <a:t>Dimendberg</a:t>
            </a:r>
            <a:r>
              <a:rPr lang="en-US" dirty="0"/>
              <a:t>, </a:t>
            </a:r>
            <a:r>
              <a:rPr lang="en-US" u="sng" dirty="0"/>
              <a:t>Film Noir and the Spaces of Modernity</a:t>
            </a:r>
            <a:r>
              <a:rPr lang="en-US" dirty="0"/>
              <a:t>, 46-47. </a:t>
            </a:r>
          </a:p>
        </p:txBody>
      </p:sp>
      <p:pic>
        <p:nvPicPr>
          <p:cNvPr id="36866" name="Picture 2" descr="http://farm3.static.flickr.com/2655/3908441593_a460054aeb.jpg"/>
          <p:cNvPicPr>
            <a:picLocks noChangeAspect="1" noChangeArrowheads="1"/>
          </p:cNvPicPr>
          <p:nvPr/>
        </p:nvPicPr>
        <p:blipFill>
          <a:blip r:embed="rId2" cstate="print"/>
          <a:srcRect/>
          <a:stretch>
            <a:fillRect/>
          </a:stretch>
        </p:blipFill>
        <p:spPr bwMode="auto">
          <a:xfrm>
            <a:off x="304799" y="228600"/>
            <a:ext cx="6015789" cy="4572000"/>
          </a:xfrm>
          <a:prstGeom prst="rect">
            <a:avLst/>
          </a:prstGeom>
          <a:noFill/>
        </p:spPr>
      </p:pic>
      <p:sp>
        <p:nvSpPr>
          <p:cNvPr id="5" name="TextBox 4"/>
          <p:cNvSpPr txBox="1"/>
          <p:nvPr/>
        </p:nvSpPr>
        <p:spPr>
          <a:xfrm>
            <a:off x="7391400" y="609600"/>
            <a:ext cx="1447800" cy="1477328"/>
          </a:xfrm>
          <a:prstGeom prst="rect">
            <a:avLst/>
          </a:prstGeom>
          <a:solidFill>
            <a:srgbClr val="FFFF99"/>
          </a:solidFill>
        </p:spPr>
        <p:txBody>
          <a:bodyPr wrap="square" rtlCol="0">
            <a:spAutoFit/>
          </a:bodyPr>
          <a:lstStyle/>
          <a:p>
            <a:r>
              <a:rPr lang="en-US" dirty="0"/>
              <a:t>Cypress Parkway, West Oakland, late 1950s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52400" y="415290"/>
            <a:ext cx="2438400" cy="5909310"/>
          </a:xfrm>
          <a:prstGeom prst="rect">
            <a:avLst/>
          </a:prstGeom>
          <a:solidFill>
            <a:srgbClr val="92D050"/>
          </a:solidFill>
          <a:ln w="57150">
            <a:solidFill>
              <a:srgbClr val="008080"/>
            </a:solidFill>
            <a:miter lim="800000"/>
            <a:headEnd/>
            <a:tailEnd/>
          </a:ln>
        </p:spPr>
        <p:txBody>
          <a:bodyPr wrap="square">
            <a:spAutoFit/>
          </a:bodyPr>
          <a:lstStyle/>
          <a:p>
            <a:r>
              <a:rPr lang="en-US" dirty="0">
                <a:latin typeface="Georgia" pitchFamily="18" charset="0"/>
              </a:rPr>
              <a:t>B. the little guy stands no chance in a world where everyone and everything is corrupt. </a:t>
            </a:r>
            <a:r>
              <a:rPr lang="en-US" b="1" dirty="0">
                <a:latin typeface="Georgia" pitchFamily="18" charset="0"/>
              </a:rPr>
              <a:t>The decline of the petty proprietor (noir’s literary sources)</a:t>
            </a:r>
            <a:r>
              <a:rPr lang="en-US" b="1" dirty="0"/>
              <a:t>. </a:t>
            </a:r>
            <a:r>
              <a:rPr lang="en-US" sz="1800" dirty="0"/>
              <a:t>Beginning in 1934, with James M. Cain's </a:t>
            </a:r>
            <a:r>
              <a:rPr lang="en-US" sz="1800" u="sng" dirty="0"/>
              <a:t>The Postman Always Rings Twice</a:t>
            </a:r>
            <a:r>
              <a:rPr lang="en-US" sz="1800" dirty="0"/>
              <a:t>, a succession of through-the-glass-darkly novels - all produced by writers under contract to the studio system - repainted the image of Los Angeles as a deracinated urban hell."  - Mike Davis, </a:t>
            </a:r>
            <a:r>
              <a:rPr lang="en-US" sz="1800" u="sng" dirty="0"/>
              <a:t>City of Quartz</a:t>
            </a:r>
            <a:r>
              <a:rPr lang="en-US" sz="1800" dirty="0"/>
              <a:t> (1990)   </a:t>
            </a:r>
          </a:p>
        </p:txBody>
      </p:sp>
      <p:sp>
        <p:nvSpPr>
          <p:cNvPr id="19460" name="Text Box 4"/>
          <p:cNvSpPr txBox="1">
            <a:spLocks noChangeArrowheads="1"/>
          </p:cNvSpPr>
          <p:nvPr/>
        </p:nvSpPr>
        <p:spPr bwMode="auto">
          <a:xfrm>
            <a:off x="7315200" y="3429000"/>
            <a:ext cx="1676400" cy="2862322"/>
          </a:xfrm>
          <a:prstGeom prst="rect">
            <a:avLst/>
          </a:prstGeom>
          <a:solidFill>
            <a:srgbClr val="FFFF99"/>
          </a:solidFill>
          <a:ln w="76200">
            <a:solidFill>
              <a:srgbClr val="0099CC"/>
            </a:solidFill>
            <a:miter lim="800000"/>
            <a:headEnd/>
            <a:tailEnd/>
          </a:ln>
        </p:spPr>
        <p:txBody>
          <a:bodyPr wrap="square">
            <a:spAutoFit/>
          </a:bodyPr>
          <a:lstStyle/>
          <a:p>
            <a:r>
              <a:rPr lang="en-US" dirty="0"/>
              <a:t>A closer took at mass society: </a:t>
            </a:r>
            <a:r>
              <a:rPr lang="en-US" sz="1800" i="1" dirty="0"/>
              <a:t>Is the rise of mass society as much the absence of responsible citizens as it is the complexity of the problems we face?</a:t>
            </a:r>
          </a:p>
        </p:txBody>
      </p:sp>
      <p:pic>
        <p:nvPicPr>
          <p:cNvPr id="62466" name="Picture 2" descr="http://t0.gstatic.com/images?q=tbn:ANd9GcTfFyU4OQGA20XUm7ibkZuRHqXu8K7N8pDQzamls7xO7D_fcfHydw"/>
          <p:cNvPicPr>
            <a:picLocks noChangeAspect="1" noChangeArrowheads="1"/>
          </p:cNvPicPr>
          <p:nvPr/>
        </p:nvPicPr>
        <p:blipFill>
          <a:blip r:embed="rId2" cstate="print"/>
          <a:srcRect/>
          <a:stretch>
            <a:fillRect/>
          </a:stretch>
        </p:blipFill>
        <p:spPr bwMode="auto">
          <a:xfrm>
            <a:off x="2667000" y="0"/>
            <a:ext cx="2286000" cy="3543301"/>
          </a:xfrm>
          <a:prstGeom prst="rect">
            <a:avLst/>
          </a:prstGeom>
          <a:noFill/>
        </p:spPr>
      </p:pic>
      <p:pic>
        <p:nvPicPr>
          <p:cNvPr id="62468" name="Picture 4" descr="http://t3.gstatic.com/images?q=tbn:ANd9GcRHhDv8wHizKjsbLyjy8br5HMGoU64ukYmCaSbDYHENu988yANz"/>
          <p:cNvPicPr>
            <a:picLocks noChangeAspect="1" noChangeArrowheads="1"/>
          </p:cNvPicPr>
          <p:nvPr/>
        </p:nvPicPr>
        <p:blipFill>
          <a:blip r:embed="rId3" cstate="print"/>
          <a:srcRect/>
          <a:stretch>
            <a:fillRect/>
          </a:stretch>
        </p:blipFill>
        <p:spPr bwMode="auto">
          <a:xfrm>
            <a:off x="4953000" y="3276600"/>
            <a:ext cx="2261152" cy="3429000"/>
          </a:xfrm>
          <a:prstGeom prst="rect">
            <a:avLst/>
          </a:prstGeom>
          <a:noFill/>
        </p:spPr>
      </p:pic>
      <p:pic>
        <p:nvPicPr>
          <p:cNvPr id="62472" name="Picture 8" descr="http://t1.gstatic.com/images?q=tbn:ANd9GcRgaBqHH2x7rjmc_AxAzD7ZXkPpnp6OxQe3FaXkk-nFrpmzjQzwpA"/>
          <p:cNvPicPr>
            <a:picLocks noChangeAspect="1" noChangeArrowheads="1"/>
          </p:cNvPicPr>
          <p:nvPr/>
        </p:nvPicPr>
        <p:blipFill>
          <a:blip r:embed="rId4" cstate="print"/>
          <a:srcRect/>
          <a:stretch>
            <a:fillRect/>
          </a:stretch>
        </p:blipFill>
        <p:spPr bwMode="auto">
          <a:xfrm>
            <a:off x="2743200" y="3695492"/>
            <a:ext cx="1981200" cy="2977213"/>
          </a:xfrm>
          <a:prstGeom prst="rect">
            <a:avLst/>
          </a:prstGeom>
          <a:noFill/>
        </p:spPr>
      </p:pic>
      <p:pic>
        <p:nvPicPr>
          <p:cNvPr id="83970" name="Picture 2" descr="http://t1.gstatic.com/images?q=tbn:ANd9GcQ1BIhSbQPkgKs1Q3vKms0Eu_pcMXwksWMstPhmwN3HK4mV_kGV"/>
          <p:cNvPicPr>
            <a:picLocks noChangeAspect="1" noChangeArrowheads="1"/>
          </p:cNvPicPr>
          <p:nvPr/>
        </p:nvPicPr>
        <p:blipFill>
          <a:blip r:embed="rId5" cstate="print"/>
          <a:srcRect/>
          <a:stretch>
            <a:fillRect/>
          </a:stretch>
        </p:blipFill>
        <p:spPr bwMode="auto">
          <a:xfrm>
            <a:off x="5074062" y="228600"/>
            <a:ext cx="3812764" cy="2819400"/>
          </a:xfrm>
          <a:prstGeom prst="rect">
            <a:avLst/>
          </a:prstGeo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28600" y="956608"/>
            <a:ext cx="4191000" cy="1938992"/>
          </a:xfrm>
          <a:prstGeom prst="rect">
            <a:avLst/>
          </a:prstGeom>
          <a:solidFill>
            <a:srgbClr val="92D050"/>
          </a:solidFill>
          <a:ln w="9525">
            <a:noFill/>
            <a:miter lim="800000"/>
            <a:headEnd/>
            <a:tailEnd/>
          </a:ln>
        </p:spPr>
        <p:txBody>
          <a:bodyPr wrap="square">
            <a:spAutoFit/>
          </a:bodyPr>
          <a:lstStyle/>
          <a:p>
            <a:r>
              <a:rPr lang="en-US" sz="2000" dirty="0"/>
              <a:t>Budd </a:t>
            </a:r>
            <a:r>
              <a:rPr lang="en-US" sz="2000" dirty="0" err="1"/>
              <a:t>Schulberg</a:t>
            </a:r>
            <a:r>
              <a:rPr lang="en-US" sz="2000" dirty="0"/>
              <a:t>, author of </a:t>
            </a:r>
            <a:r>
              <a:rPr lang="en-US" sz="2000" u="sng" dirty="0"/>
              <a:t>What Makes Sammy Run</a:t>
            </a:r>
            <a:r>
              <a:rPr lang="en-US" sz="2000" dirty="0"/>
              <a:t>? (1941) and one-time member of the Communist party who cooperated with HUAC.  (Sammy was a movie executive and the single-minded answer was “money”)</a:t>
            </a:r>
          </a:p>
        </p:txBody>
      </p:sp>
      <p:pic>
        <p:nvPicPr>
          <p:cNvPr id="5123" name="Picture 4"/>
          <p:cNvPicPr>
            <a:picLocks noChangeAspect="1" noChangeArrowheads="1"/>
          </p:cNvPicPr>
          <p:nvPr/>
        </p:nvPicPr>
        <p:blipFill>
          <a:blip r:embed="rId2" cstate="print"/>
          <a:srcRect/>
          <a:stretch>
            <a:fillRect/>
          </a:stretch>
        </p:blipFill>
        <p:spPr bwMode="auto">
          <a:xfrm>
            <a:off x="6477000" y="0"/>
            <a:ext cx="2438400" cy="3133725"/>
          </a:xfrm>
          <a:prstGeom prst="rect">
            <a:avLst/>
          </a:prstGeom>
          <a:noFill/>
          <a:ln w="9525">
            <a:noFill/>
            <a:miter lim="800000"/>
            <a:headEnd/>
            <a:tailEnd/>
          </a:ln>
        </p:spPr>
      </p:pic>
      <p:pic>
        <p:nvPicPr>
          <p:cNvPr id="5124" name="Picture 5"/>
          <p:cNvPicPr>
            <a:picLocks noChangeAspect="1" noChangeArrowheads="1"/>
          </p:cNvPicPr>
          <p:nvPr/>
        </p:nvPicPr>
        <p:blipFill>
          <a:blip r:embed="rId3" cstate="print"/>
          <a:srcRect/>
          <a:stretch>
            <a:fillRect/>
          </a:stretch>
        </p:blipFill>
        <p:spPr bwMode="auto">
          <a:xfrm>
            <a:off x="4572000" y="304800"/>
            <a:ext cx="1860550" cy="2438400"/>
          </a:xfrm>
          <a:prstGeom prst="rect">
            <a:avLst/>
          </a:prstGeom>
          <a:noFill/>
          <a:ln w="9525">
            <a:noFill/>
            <a:miter lim="800000"/>
            <a:headEnd/>
            <a:tailEnd/>
          </a:ln>
        </p:spPr>
      </p:pic>
      <p:pic>
        <p:nvPicPr>
          <p:cNvPr id="5125" name="Picture 6"/>
          <p:cNvPicPr>
            <a:picLocks noChangeAspect="1" noChangeArrowheads="1"/>
          </p:cNvPicPr>
          <p:nvPr/>
        </p:nvPicPr>
        <p:blipFill>
          <a:blip r:embed="rId4" cstate="print"/>
          <a:srcRect/>
          <a:stretch>
            <a:fillRect/>
          </a:stretch>
        </p:blipFill>
        <p:spPr bwMode="auto">
          <a:xfrm>
            <a:off x="152400" y="2971800"/>
            <a:ext cx="3165475" cy="3733800"/>
          </a:xfrm>
          <a:prstGeom prst="rect">
            <a:avLst/>
          </a:prstGeom>
          <a:noFill/>
          <a:ln w="9525">
            <a:noFill/>
            <a:miter lim="800000"/>
            <a:headEnd/>
            <a:tailEnd/>
          </a:ln>
        </p:spPr>
      </p:pic>
      <p:pic>
        <p:nvPicPr>
          <p:cNvPr id="5126" name="Picture 7"/>
          <p:cNvPicPr>
            <a:picLocks noChangeAspect="1" noChangeArrowheads="1"/>
          </p:cNvPicPr>
          <p:nvPr/>
        </p:nvPicPr>
        <p:blipFill>
          <a:blip r:embed="rId5" cstate="print"/>
          <a:srcRect/>
          <a:stretch>
            <a:fillRect/>
          </a:stretch>
        </p:blipFill>
        <p:spPr bwMode="auto">
          <a:xfrm>
            <a:off x="5715000" y="3352800"/>
            <a:ext cx="3286125" cy="3271838"/>
          </a:xfrm>
          <a:prstGeom prst="rect">
            <a:avLst/>
          </a:prstGeom>
          <a:noFill/>
          <a:ln w="9525">
            <a:noFill/>
            <a:miter lim="800000"/>
            <a:headEnd/>
            <a:tailEnd/>
          </a:ln>
        </p:spPr>
      </p:pic>
      <p:pic>
        <p:nvPicPr>
          <p:cNvPr id="5127" name="Picture 8"/>
          <p:cNvPicPr>
            <a:picLocks noChangeAspect="1" noChangeArrowheads="1"/>
          </p:cNvPicPr>
          <p:nvPr/>
        </p:nvPicPr>
        <p:blipFill>
          <a:blip r:embed="rId6" cstate="print"/>
          <a:srcRect/>
          <a:stretch>
            <a:fillRect/>
          </a:stretch>
        </p:blipFill>
        <p:spPr bwMode="auto">
          <a:xfrm>
            <a:off x="3505200" y="3048000"/>
            <a:ext cx="2146300" cy="1828800"/>
          </a:xfrm>
          <a:prstGeom prst="rect">
            <a:avLst/>
          </a:prstGeom>
          <a:noFill/>
          <a:ln w="9525">
            <a:noFill/>
            <a:miter lim="800000"/>
            <a:headEnd/>
            <a:tailEnd/>
          </a:ln>
        </p:spPr>
      </p:pic>
      <p:sp>
        <p:nvSpPr>
          <p:cNvPr id="5128" name="TextBox 8"/>
          <p:cNvSpPr txBox="1">
            <a:spLocks noChangeArrowheads="1"/>
          </p:cNvSpPr>
          <p:nvPr/>
        </p:nvSpPr>
        <p:spPr bwMode="auto">
          <a:xfrm>
            <a:off x="3581400" y="4951412"/>
            <a:ext cx="1981200" cy="1754188"/>
          </a:xfrm>
          <a:prstGeom prst="rect">
            <a:avLst/>
          </a:prstGeom>
          <a:solidFill>
            <a:srgbClr val="92D050"/>
          </a:solidFill>
          <a:ln w="9525">
            <a:noFill/>
            <a:miter lim="800000"/>
            <a:headEnd/>
            <a:tailEnd/>
          </a:ln>
        </p:spPr>
        <p:txBody>
          <a:bodyPr>
            <a:spAutoFit/>
          </a:bodyPr>
          <a:lstStyle/>
          <a:p>
            <a:r>
              <a:rPr lang="en-US" sz="1800" i="1" dirty="0"/>
              <a:t>Double Indemnity </a:t>
            </a:r>
            <a:r>
              <a:rPr lang="en-US" sz="1800" dirty="0"/>
              <a:t>(1944) can be read as Chandler and Wilder’s disgust with corporate culture.</a:t>
            </a:r>
            <a:endParaRPr lang="en-US" sz="1800" i="1" dirty="0"/>
          </a:p>
        </p:txBody>
      </p:sp>
      <p:sp>
        <p:nvSpPr>
          <p:cNvPr id="9" name="TextBox 8"/>
          <p:cNvSpPr txBox="1"/>
          <p:nvPr/>
        </p:nvSpPr>
        <p:spPr>
          <a:xfrm>
            <a:off x="1143000" y="130314"/>
            <a:ext cx="2895600" cy="707886"/>
          </a:xfrm>
          <a:prstGeom prst="rect">
            <a:avLst/>
          </a:prstGeom>
          <a:solidFill>
            <a:srgbClr val="FFFF99"/>
          </a:solidFill>
        </p:spPr>
        <p:txBody>
          <a:bodyPr wrap="square" rtlCol="0">
            <a:spAutoFit/>
          </a:bodyPr>
          <a:lstStyle/>
          <a:p>
            <a:r>
              <a:rPr lang="en-US" sz="2000" b="1" dirty="0">
                <a:latin typeface="Georgia" pitchFamily="18" charset="0"/>
              </a:rPr>
              <a:t>Screen Writers as Petty Proprietors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p:cNvPicPr>
            <a:picLocks noChangeAspect="1" noChangeArrowheads="1"/>
          </p:cNvPicPr>
          <p:nvPr/>
        </p:nvPicPr>
        <p:blipFill>
          <a:blip r:embed="rId2" cstate="print"/>
          <a:srcRect/>
          <a:stretch>
            <a:fillRect/>
          </a:stretch>
        </p:blipFill>
        <p:spPr bwMode="auto">
          <a:xfrm>
            <a:off x="381000" y="228600"/>
            <a:ext cx="7620000" cy="5715000"/>
          </a:xfrm>
          <a:prstGeom prst="rect">
            <a:avLst/>
          </a:prstGeom>
          <a:noFill/>
          <a:ln w="9525">
            <a:noFill/>
            <a:miter lim="800000"/>
            <a:headEnd/>
            <a:tailEnd/>
          </a:ln>
        </p:spPr>
      </p:pic>
      <p:sp>
        <p:nvSpPr>
          <p:cNvPr id="6147" name="TextBox 2"/>
          <p:cNvSpPr txBox="1">
            <a:spLocks noChangeArrowheads="1"/>
          </p:cNvSpPr>
          <p:nvPr/>
        </p:nvSpPr>
        <p:spPr bwMode="auto">
          <a:xfrm>
            <a:off x="228600" y="5410200"/>
            <a:ext cx="8686800" cy="923330"/>
          </a:xfrm>
          <a:prstGeom prst="rect">
            <a:avLst/>
          </a:prstGeom>
          <a:solidFill>
            <a:srgbClr val="FFFF99"/>
          </a:solidFill>
          <a:ln w="9525">
            <a:noFill/>
            <a:miter lim="800000"/>
            <a:headEnd/>
            <a:tailEnd/>
          </a:ln>
        </p:spPr>
        <p:txBody>
          <a:bodyPr>
            <a:spAutoFit/>
          </a:bodyPr>
          <a:lstStyle/>
          <a:p>
            <a:r>
              <a:rPr lang="en-US" dirty="0">
                <a:hlinkClick r:id="rId3"/>
              </a:rPr>
              <a:t>http://www.netflix.com/WiPlayer?movieid=60030178&amp;trkid=222336&amp;strkid=1791728359_0_0&amp;strackid=68bf07eb5fcc43fc_0_srl&amp;fdvd=true</a:t>
            </a:r>
            <a:r>
              <a:rPr lang="en-US" dirty="0"/>
              <a:t>  </a:t>
            </a:r>
            <a:r>
              <a:rPr lang="en-US" sz="1800" dirty="0"/>
              <a:t>1:01-1:03:30, 1:06:10-1:08:20 (five minutes)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228600"/>
            <a:ext cx="4191000" cy="3139321"/>
          </a:xfrm>
          <a:prstGeom prst="rect">
            <a:avLst/>
          </a:prstGeom>
          <a:solidFill>
            <a:srgbClr val="FFFF99"/>
          </a:solidFill>
        </p:spPr>
        <p:txBody>
          <a:bodyPr wrap="square" rtlCol="0">
            <a:spAutoFit/>
          </a:bodyPr>
          <a:lstStyle/>
          <a:p>
            <a:r>
              <a:rPr lang="en-US" dirty="0"/>
              <a:t>"Sociologically, 1940s </a:t>
            </a:r>
            <a:r>
              <a:rPr lang="en-US" u="sng" dirty="0"/>
              <a:t>noir</a:t>
            </a:r>
            <a:r>
              <a:rPr lang="en-US" dirty="0"/>
              <a:t> was more typically concerned with gangster </a:t>
            </a:r>
            <a:r>
              <a:rPr lang="en-US" dirty="0" err="1"/>
              <a:t>underclasses</a:t>
            </a:r>
            <a:r>
              <a:rPr lang="en-US" dirty="0"/>
              <a:t> and official corruption than with the pathology of the middle class; politically, the implicit obsession with the fate of the petty producer was supplanted by representations of political reaction and social polarization." - Davis, </a:t>
            </a:r>
            <a:r>
              <a:rPr lang="en-US" u="sng" dirty="0"/>
              <a:t>City of Quartz. </a:t>
            </a:r>
            <a:r>
              <a:rPr lang="en-US" dirty="0"/>
              <a:t>So compare the criminals of the gangster cycle of films to the criminal in a noir classic, </a:t>
            </a:r>
            <a:r>
              <a:rPr lang="en-US" u="sng" dirty="0"/>
              <a:t>Dead Reckoning </a:t>
            </a:r>
            <a:r>
              <a:rPr lang="en-US" dirty="0"/>
              <a:t>(1947)</a:t>
            </a:r>
          </a:p>
        </p:txBody>
      </p:sp>
      <p:pic>
        <p:nvPicPr>
          <p:cNvPr id="53250" name="Picture 2" descr="http://t3.gstatic.com/images?q=tbn:ANd9GcR10q6N9TFP8snv3rG1fVuGOmBOIoy6LnT9-rM5gi5CX1QRMPPIXQ"/>
          <p:cNvPicPr>
            <a:picLocks noChangeAspect="1" noChangeArrowheads="1"/>
          </p:cNvPicPr>
          <p:nvPr/>
        </p:nvPicPr>
        <p:blipFill>
          <a:blip r:embed="rId2" cstate="print"/>
          <a:srcRect/>
          <a:stretch>
            <a:fillRect/>
          </a:stretch>
        </p:blipFill>
        <p:spPr bwMode="auto">
          <a:xfrm>
            <a:off x="4419600" y="152399"/>
            <a:ext cx="4495800" cy="3600223"/>
          </a:xfrm>
          <a:prstGeom prst="rect">
            <a:avLst/>
          </a:prstGeom>
          <a:noFill/>
        </p:spPr>
      </p:pic>
      <p:pic>
        <p:nvPicPr>
          <p:cNvPr id="5" name="Picture 4" descr="mummy"/>
          <p:cNvPicPr>
            <a:picLocks noChangeAspect="1" noChangeArrowheads="1"/>
          </p:cNvPicPr>
          <p:nvPr/>
        </p:nvPicPr>
        <p:blipFill>
          <a:blip r:embed="rId3" cstate="print"/>
          <a:srcRect/>
          <a:stretch>
            <a:fillRect/>
          </a:stretch>
        </p:blipFill>
        <p:spPr bwMode="auto">
          <a:xfrm>
            <a:off x="457200" y="3523801"/>
            <a:ext cx="2743200" cy="3157911"/>
          </a:xfrm>
          <a:prstGeom prst="rect">
            <a:avLst/>
          </a:prstGeom>
          <a:noFill/>
          <a:ln w="9525">
            <a:noFill/>
            <a:miter lim="800000"/>
            <a:headEnd/>
            <a:tailEnd/>
          </a:ln>
        </p:spPr>
      </p:pic>
      <p:pic>
        <p:nvPicPr>
          <p:cNvPr id="53252" name="Picture 4" descr="http://2.bp.blogspot.com/-QGM1QYYWPCA/T0CkVf3Y4sI/AAAAAAAAEDM/IaPPltrePeo/s1600/Little+Caesar+2.jpg"/>
          <p:cNvPicPr>
            <a:picLocks noChangeAspect="1" noChangeArrowheads="1"/>
          </p:cNvPicPr>
          <p:nvPr/>
        </p:nvPicPr>
        <p:blipFill>
          <a:blip r:embed="rId4" cstate="print"/>
          <a:srcRect/>
          <a:stretch>
            <a:fillRect/>
          </a:stretch>
        </p:blipFill>
        <p:spPr bwMode="auto">
          <a:xfrm>
            <a:off x="4898962" y="3962400"/>
            <a:ext cx="3254438" cy="2678243"/>
          </a:xfrm>
          <a:prstGeom prst="rect">
            <a:avLst/>
          </a:prstGeom>
          <a:noFill/>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AN@CD\Movies &amp; Cities\Friday\washconf.jpg"/>
          <p:cNvPicPr>
            <a:picLocks noChangeAspect="1" noChangeArrowheads="1"/>
          </p:cNvPicPr>
          <p:nvPr/>
        </p:nvPicPr>
        <p:blipFill>
          <a:blip r:embed="rId2" cstate="print"/>
          <a:srcRect/>
          <a:stretch>
            <a:fillRect/>
          </a:stretch>
        </p:blipFill>
        <p:spPr bwMode="auto">
          <a:xfrm>
            <a:off x="4114800" y="152400"/>
            <a:ext cx="4338638" cy="6553200"/>
          </a:xfrm>
          <a:prstGeom prst="rect">
            <a:avLst/>
          </a:prstGeom>
          <a:noFill/>
          <a:ln w="9525">
            <a:noFill/>
            <a:miter lim="800000"/>
            <a:headEnd/>
            <a:tailEnd/>
          </a:ln>
        </p:spPr>
      </p:pic>
      <p:sp>
        <p:nvSpPr>
          <p:cNvPr id="3" name="TextBox 2"/>
          <p:cNvSpPr txBox="1"/>
          <p:nvPr/>
        </p:nvSpPr>
        <p:spPr>
          <a:xfrm>
            <a:off x="381000" y="304800"/>
            <a:ext cx="3657600" cy="1631216"/>
          </a:xfrm>
          <a:prstGeom prst="rect">
            <a:avLst/>
          </a:prstGeom>
          <a:solidFill>
            <a:srgbClr val="FFFF99"/>
          </a:solidFill>
        </p:spPr>
        <p:txBody>
          <a:bodyPr wrap="square" rtlCol="0">
            <a:spAutoFit/>
          </a:bodyPr>
          <a:lstStyle/>
          <a:p>
            <a:r>
              <a:rPr lang="en-US" sz="2000" dirty="0">
                <a:latin typeface="Times New Roman" pitchFamily="18" charset="0"/>
                <a:cs typeface="Times New Roman" pitchFamily="18" charset="0"/>
              </a:rPr>
              <a:t>Or consider the “confidential” series of “B” noirs in the early 1950s – the raunchiest and most despairing of noirs (and their reappearance in the 1990s).  </a:t>
            </a:r>
          </a:p>
        </p:txBody>
      </p:sp>
      <p:pic>
        <p:nvPicPr>
          <p:cNvPr id="68610" name="Picture 2" descr="http://t0.gstatic.com/images?q=tbn:ANd9GcT07OCpJE_F53-ow4l56xk-LsbCzFPiV_wYnDAy6oKdh_sbVNIJ"/>
          <p:cNvPicPr>
            <a:picLocks noChangeAspect="1" noChangeArrowheads="1"/>
          </p:cNvPicPr>
          <p:nvPr/>
        </p:nvPicPr>
        <p:blipFill>
          <a:blip r:embed="rId3" cstate="print"/>
          <a:srcRect/>
          <a:stretch>
            <a:fillRect/>
          </a:stretch>
        </p:blipFill>
        <p:spPr bwMode="auto">
          <a:xfrm>
            <a:off x="381000" y="2119784"/>
            <a:ext cx="3048000" cy="4509616"/>
          </a:xfrm>
          <a:prstGeom prst="rect">
            <a:avLst/>
          </a:prstGeom>
          <a:noFill/>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CAN@CD\Movies &amp; Cities\Friday\capcity.jpg"/>
          <p:cNvPicPr>
            <a:picLocks noChangeAspect="1" noChangeArrowheads="1"/>
          </p:cNvPicPr>
          <p:nvPr/>
        </p:nvPicPr>
        <p:blipFill>
          <a:blip r:embed="rId2" cstate="print"/>
          <a:srcRect/>
          <a:stretch>
            <a:fillRect/>
          </a:stretch>
        </p:blipFill>
        <p:spPr bwMode="auto">
          <a:xfrm>
            <a:off x="533400" y="152400"/>
            <a:ext cx="7448550" cy="6526213"/>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CAN@CD\Movies &amp; Cities\Friday\damncitz.jpg"/>
          <p:cNvPicPr>
            <a:picLocks noChangeAspect="1" noChangeArrowheads="1"/>
          </p:cNvPicPr>
          <p:nvPr/>
        </p:nvPicPr>
        <p:blipFill>
          <a:blip r:embed="rId2" cstate="print"/>
          <a:srcRect/>
          <a:stretch>
            <a:fillRect/>
          </a:stretch>
        </p:blipFill>
        <p:spPr bwMode="auto">
          <a:xfrm>
            <a:off x="228600" y="228600"/>
            <a:ext cx="8534400" cy="5948363"/>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73759"/>
            <a:ext cx="4495800" cy="6555641"/>
          </a:xfrm>
          <a:prstGeom prst="rect">
            <a:avLst/>
          </a:prstGeom>
          <a:solidFill>
            <a:srgbClr val="FFFF99"/>
          </a:solidFill>
          <a:ln w="9525">
            <a:noFill/>
            <a:miter lim="800000"/>
            <a:headEnd/>
            <a:tailEnd/>
          </a:ln>
        </p:spPr>
        <p:txBody>
          <a:bodyPr wrap="square">
            <a:spAutoFit/>
          </a:bodyPr>
          <a:lstStyle/>
          <a:p>
            <a:r>
              <a:rPr lang="en-US" sz="2000" dirty="0">
                <a:latin typeface="Georgia" pitchFamily="18" charset="0"/>
              </a:rPr>
              <a:t>C.) </a:t>
            </a:r>
            <a:r>
              <a:rPr lang="en-US" sz="2000" b="1" dirty="0">
                <a:latin typeface="Georgia" pitchFamily="18" charset="0"/>
              </a:rPr>
              <a:t>commitment and commitments are for fools; trust no one: </a:t>
            </a:r>
            <a:r>
              <a:rPr lang="en-US" sz="2000" b="1" dirty="0"/>
              <a:t>the COLD WAR and </a:t>
            </a:r>
            <a:r>
              <a:rPr lang="en-US" sz="2000" b="1" i="1" dirty="0"/>
              <a:t>conspiracy and corruption as a means of understanding mass society</a:t>
            </a:r>
            <a:r>
              <a:rPr lang="en-US" sz="2000" dirty="0"/>
              <a:t>. "We will not knowingly employ a Communist or a member of any party or group which advocates the overthrow of the Government of the United States by force, or by any illegal or unconstitutional method....We are frank to recognize that such a policy involves dangers and risks.  There is the danger of hurting innocent people, there is the risk of creating an atmosphere of fear.  Creative work at its best cannot be carried on in an atmosphere of fear."  - committee of motion picture producers on the day HUAC's contempt citations for the ten "unfriendly witnesses" was upheld by the entire House, November 24, 1947</a:t>
            </a:r>
          </a:p>
        </p:txBody>
      </p:sp>
      <p:pic>
        <p:nvPicPr>
          <p:cNvPr id="22532" name="Picture 4" descr="outo4"/>
          <p:cNvPicPr>
            <a:picLocks noChangeAspect="1" noChangeArrowheads="1"/>
          </p:cNvPicPr>
          <p:nvPr/>
        </p:nvPicPr>
        <p:blipFill>
          <a:blip r:embed="rId2" cstate="print"/>
          <a:srcRect/>
          <a:stretch>
            <a:fillRect/>
          </a:stretch>
        </p:blipFill>
        <p:spPr bwMode="auto">
          <a:xfrm>
            <a:off x="4876800" y="111125"/>
            <a:ext cx="3886200" cy="3013075"/>
          </a:xfrm>
          <a:prstGeom prst="rect">
            <a:avLst/>
          </a:prstGeom>
          <a:noFill/>
          <a:ln w="9525">
            <a:noFill/>
            <a:miter lim="800000"/>
            <a:headEnd/>
            <a:tailEnd/>
          </a:ln>
        </p:spPr>
      </p:pic>
      <p:pic>
        <p:nvPicPr>
          <p:cNvPr id="55298" name="Picture 2" descr="http://cinemastationblog.files.wordpress.com/2010/12/high-noon-poster.jpg"/>
          <p:cNvPicPr>
            <a:picLocks noChangeAspect="1" noChangeArrowheads="1"/>
          </p:cNvPicPr>
          <p:nvPr/>
        </p:nvPicPr>
        <p:blipFill>
          <a:blip r:embed="rId3" cstate="print"/>
          <a:srcRect/>
          <a:stretch>
            <a:fillRect/>
          </a:stretch>
        </p:blipFill>
        <p:spPr bwMode="auto">
          <a:xfrm>
            <a:off x="4876800" y="3429000"/>
            <a:ext cx="4000500" cy="3000376"/>
          </a:xfrm>
          <a:prstGeom prst="rect">
            <a:avLst/>
          </a:prstGeom>
          <a:noFill/>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181600" y="228600"/>
            <a:ext cx="3657600" cy="922338"/>
          </a:xfrm>
          <a:prstGeom prst="rect">
            <a:avLst/>
          </a:prstGeom>
          <a:solidFill>
            <a:srgbClr val="FFFF99"/>
          </a:solidFill>
          <a:ln w="38100">
            <a:solidFill>
              <a:srgbClr val="FF0000"/>
            </a:solidFill>
            <a:miter lim="800000"/>
            <a:headEnd/>
            <a:tailEnd/>
          </a:ln>
        </p:spPr>
        <p:txBody>
          <a:bodyPr>
            <a:spAutoFit/>
          </a:bodyPr>
          <a:lstStyle/>
          <a:p>
            <a:r>
              <a:rPr lang="en-US" sz="2800" dirty="0">
                <a:solidFill>
                  <a:srgbClr val="000099"/>
                </a:solidFill>
              </a:rPr>
              <a:t>A Frightened Public: </a:t>
            </a:r>
            <a:r>
              <a:rPr lang="en-US" sz="2400" dirty="0">
                <a:solidFill>
                  <a:srgbClr val="000099"/>
                </a:solidFill>
              </a:rPr>
              <a:t>Conflict and Containment</a:t>
            </a:r>
          </a:p>
        </p:txBody>
      </p:sp>
      <p:pic>
        <p:nvPicPr>
          <p:cNvPr id="18435" name="Picture 5" descr="RedRussa"/>
          <p:cNvPicPr>
            <a:picLocks noChangeAspect="1" noChangeArrowheads="1"/>
          </p:cNvPicPr>
          <p:nvPr/>
        </p:nvPicPr>
        <p:blipFill>
          <a:blip r:embed="rId2" cstate="print"/>
          <a:srcRect/>
          <a:stretch>
            <a:fillRect/>
          </a:stretch>
        </p:blipFill>
        <p:spPr bwMode="auto">
          <a:xfrm>
            <a:off x="228600" y="228600"/>
            <a:ext cx="4038600" cy="2822575"/>
          </a:xfrm>
          <a:prstGeom prst="rect">
            <a:avLst/>
          </a:prstGeom>
          <a:noFill/>
          <a:ln w="9525">
            <a:noFill/>
            <a:miter lim="800000"/>
            <a:headEnd/>
            <a:tailEnd/>
          </a:ln>
        </p:spPr>
      </p:pic>
      <p:sp>
        <p:nvSpPr>
          <p:cNvPr id="18436" name="Text Box 6"/>
          <p:cNvSpPr txBox="1">
            <a:spLocks noChangeArrowheads="1"/>
          </p:cNvSpPr>
          <p:nvPr/>
        </p:nvSpPr>
        <p:spPr bwMode="auto">
          <a:xfrm>
            <a:off x="228600" y="3200400"/>
            <a:ext cx="4273550" cy="404813"/>
          </a:xfrm>
          <a:prstGeom prst="rect">
            <a:avLst/>
          </a:prstGeom>
          <a:solidFill>
            <a:srgbClr val="FFFF99"/>
          </a:solidFill>
          <a:ln w="38100">
            <a:solidFill>
              <a:schemeClr val="tx2"/>
            </a:solidFill>
            <a:miter lim="800000"/>
            <a:headEnd/>
            <a:tailEnd/>
          </a:ln>
        </p:spPr>
        <p:txBody>
          <a:bodyPr wrap="none">
            <a:spAutoFit/>
          </a:bodyPr>
          <a:lstStyle/>
          <a:p>
            <a:r>
              <a:rPr lang="en-US" dirty="0"/>
              <a:t>From uneasy allies to paranoid enemies</a:t>
            </a:r>
          </a:p>
        </p:txBody>
      </p:sp>
      <p:pic>
        <p:nvPicPr>
          <p:cNvPr id="18437" name="Picture 7" descr="UndCommi"/>
          <p:cNvPicPr>
            <a:picLocks noChangeAspect="1" noChangeArrowheads="1"/>
          </p:cNvPicPr>
          <p:nvPr/>
        </p:nvPicPr>
        <p:blipFill>
          <a:blip r:embed="rId3" cstate="print"/>
          <a:srcRect/>
          <a:stretch>
            <a:fillRect/>
          </a:stretch>
        </p:blipFill>
        <p:spPr bwMode="auto">
          <a:xfrm>
            <a:off x="2743200" y="3886200"/>
            <a:ext cx="1874838" cy="2743200"/>
          </a:xfrm>
          <a:prstGeom prst="rect">
            <a:avLst/>
          </a:prstGeom>
          <a:noFill/>
          <a:ln w="9525">
            <a:noFill/>
            <a:miter lim="800000"/>
            <a:headEnd/>
            <a:tailEnd/>
          </a:ln>
        </p:spPr>
      </p:pic>
      <p:pic>
        <p:nvPicPr>
          <p:cNvPr id="18438" name="Picture 8" descr="DuckCovr"/>
          <p:cNvPicPr>
            <a:picLocks noChangeAspect="1" noChangeArrowheads="1"/>
          </p:cNvPicPr>
          <p:nvPr/>
        </p:nvPicPr>
        <p:blipFill>
          <a:blip r:embed="rId4" cstate="print"/>
          <a:srcRect/>
          <a:stretch>
            <a:fillRect/>
          </a:stretch>
        </p:blipFill>
        <p:spPr bwMode="auto">
          <a:xfrm>
            <a:off x="5791200" y="4191000"/>
            <a:ext cx="3124200" cy="2425700"/>
          </a:xfrm>
          <a:prstGeom prst="rect">
            <a:avLst/>
          </a:prstGeom>
          <a:noFill/>
          <a:ln w="9525">
            <a:noFill/>
            <a:miter lim="800000"/>
            <a:headEnd/>
            <a:tailEnd/>
          </a:ln>
        </p:spPr>
      </p:pic>
      <p:pic>
        <p:nvPicPr>
          <p:cNvPr id="18439" name="Picture 9" descr="TankGrad"/>
          <p:cNvPicPr>
            <a:picLocks noChangeAspect="1" noChangeArrowheads="1"/>
          </p:cNvPicPr>
          <p:nvPr/>
        </p:nvPicPr>
        <p:blipFill>
          <a:blip r:embed="rId5" cstate="print"/>
          <a:srcRect l="4364" t="1985" r="6909" b="15659"/>
          <a:stretch>
            <a:fillRect/>
          </a:stretch>
        </p:blipFill>
        <p:spPr bwMode="auto">
          <a:xfrm>
            <a:off x="228600" y="3810000"/>
            <a:ext cx="2071688" cy="2819400"/>
          </a:xfrm>
          <a:prstGeom prst="rect">
            <a:avLst/>
          </a:prstGeom>
          <a:noFill/>
          <a:ln w="9525">
            <a:noFill/>
            <a:miter lim="800000"/>
            <a:headEnd/>
            <a:tailEnd/>
          </a:ln>
        </p:spPr>
      </p:pic>
      <p:pic>
        <p:nvPicPr>
          <p:cNvPr id="18440" name="Picture 10"/>
          <p:cNvPicPr>
            <a:picLocks noChangeAspect="1" noChangeArrowheads="1"/>
          </p:cNvPicPr>
          <p:nvPr/>
        </p:nvPicPr>
        <p:blipFill>
          <a:blip r:embed="rId6" cstate="print"/>
          <a:srcRect/>
          <a:stretch>
            <a:fillRect/>
          </a:stretch>
        </p:blipFill>
        <p:spPr bwMode="auto">
          <a:xfrm>
            <a:off x="6832600" y="1371600"/>
            <a:ext cx="2082800" cy="2590800"/>
          </a:xfrm>
          <a:prstGeom prst="rect">
            <a:avLst/>
          </a:prstGeom>
          <a:noFill/>
          <a:ln w="9525">
            <a:noFill/>
            <a:miter lim="800000"/>
            <a:headEnd/>
            <a:tailEnd/>
          </a:ln>
        </p:spPr>
      </p:pic>
      <p:sp>
        <p:nvSpPr>
          <p:cNvPr id="18441" name="Text Box 11"/>
          <p:cNvSpPr txBox="1">
            <a:spLocks noChangeArrowheads="1"/>
          </p:cNvSpPr>
          <p:nvPr/>
        </p:nvSpPr>
        <p:spPr bwMode="auto">
          <a:xfrm>
            <a:off x="4648200" y="1447800"/>
            <a:ext cx="2057400" cy="2554545"/>
          </a:xfrm>
          <a:prstGeom prst="rect">
            <a:avLst/>
          </a:prstGeom>
          <a:solidFill>
            <a:srgbClr val="FFFF99"/>
          </a:solidFill>
          <a:ln w="57150">
            <a:solidFill>
              <a:srgbClr val="FFFF00"/>
            </a:solidFill>
            <a:miter lim="800000"/>
            <a:headEnd/>
            <a:tailEnd/>
          </a:ln>
        </p:spPr>
        <p:txBody>
          <a:bodyPr wrap="square">
            <a:spAutoFit/>
          </a:bodyPr>
          <a:lstStyle/>
          <a:p>
            <a:r>
              <a:rPr lang="en-US" sz="2000" dirty="0"/>
              <a:t>You must “scare the hell out of the American people.”  - Sen. Arthur Vandenberg (R-Michigan) to President Truman</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28600" y="2743200"/>
            <a:ext cx="4130675" cy="922338"/>
          </a:xfrm>
          <a:prstGeom prst="rect">
            <a:avLst/>
          </a:prstGeom>
          <a:solidFill>
            <a:srgbClr val="FFFF99"/>
          </a:solidFill>
          <a:ln w="38100">
            <a:solidFill>
              <a:srgbClr val="000000"/>
            </a:solidFill>
            <a:miter lim="800000"/>
            <a:headEnd/>
            <a:tailEnd/>
          </a:ln>
        </p:spPr>
        <p:txBody>
          <a:bodyPr>
            <a:spAutoFit/>
          </a:bodyPr>
          <a:lstStyle/>
          <a:p>
            <a:r>
              <a:rPr lang="en-US" sz="2800" dirty="0">
                <a:solidFill>
                  <a:srgbClr val="220797"/>
                </a:solidFill>
              </a:rPr>
              <a:t>“A Conspiracy So Vast”:</a:t>
            </a:r>
            <a:r>
              <a:rPr lang="en-US" dirty="0">
                <a:solidFill>
                  <a:srgbClr val="220797"/>
                </a:solidFill>
              </a:rPr>
              <a:t> </a:t>
            </a:r>
            <a:r>
              <a:rPr lang="en-US" sz="2400" dirty="0">
                <a:solidFill>
                  <a:srgbClr val="220797"/>
                </a:solidFill>
              </a:rPr>
              <a:t>Loyalty Under Fire</a:t>
            </a:r>
          </a:p>
        </p:txBody>
      </p:sp>
      <p:pic>
        <p:nvPicPr>
          <p:cNvPr id="23555" name="Picture 5"/>
          <p:cNvPicPr>
            <a:picLocks noChangeAspect="1" noChangeArrowheads="1"/>
          </p:cNvPicPr>
          <p:nvPr/>
        </p:nvPicPr>
        <p:blipFill>
          <a:blip r:embed="rId2" cstate="print"/>
          <a:srcRect/>
          <a:stretch>
            <a:fillRect/>
          </a:stretch>
        </p:blipFill>
        <p:spPr bwMode="auto">
          <a:xfrm>
            <a:off x="6662738" y="3505200"/>
            <a:ext cx="2405062" cy="3200400"/>
          </a:xfrm>
          <a:prstGeom prst="rect">
            <a:avLst/>
          </a:prstGeom>
          <a:noFill/>
          <a:ln w="9525">
            <a:noFill/>
            <a:miter lim="800000"/>
            <a:headEnd/>
            <a:tailEnd/>
          </a:ln>
        </p:spPr>
      </p:pic>
      <p:sp>
        <p:nvSpPr>
          <p:cNvPr id="23556" name="Text Box 6"/>
          <p:cNvSpPr txBox="1">
            <a:spLocks noChangeArrowheads="1"/>
          </p:cNvSpPr>
          <p:nvPr/>
        </p:nvSpPr>
        <p:spPr bwMode="auto">
          <a:xfrm>
            <a:off x="7010400" y="3124200"/>
            <a:ext cx="1581150" cy="366713"/>
          </a:xfrm>
          <a:prstGeom prst="rect">
            <a:avLst/>
          </a:prstGeom>
          <a:solidFill>
            <a:srgbClr val="FFFF99"/>
          </a:solidFill>
          <a:ln w="9525">
            <a:noFill/>
            <a:miter lim="800000"/>
            <a:headEnd/>
            <a:tailEnd/>
          </a:ln>
        </p:spPr>
        <p:txBody>
          <a:bodyPr wrap="none">
            <a:spAutoFit/>
          </a:bodyPr>
          <a:lstStyle/>
          <a:p>
            <a:r>
              <a:rPr lang="en-US" dirty="0">
                <a:solidFill>
                  <a:srgbClr val="000000"/>
                </a:solidFill>
              </a:rPr>
              <a:t>8 March 1954</a:t>
            </a:r>
          </a:p>
        </p:txBody>
      </p:sp>
      <p:pic>
        <p:nvPicPr>
          <p:cNvPr id="23557" name="Picture 7"/>
          <p:cNvPicPr>
            <a:picLocks noChangeAspect="1" noChangeArrowheads="1"/>
          </p:cNvPicPr>
          <p:nvPr/>
        </p:nvPicPr>
        <p:blipFill>
          <a:blip r:embed="rId3" cstate="print"/>
          <a:srcRect l="9525" t="5000" r="27892" b="16667"/>
          <a:stretch>
            <a:fillRect/>
          </a:stretch>
        </p:blipFill>
        <p:spPr bwMode="auto">
          <a:xfrm>
            <a:off x="228600" y="3962400"/>
            <a:ext cx="2609850" cy="2667000"/>
          </a:xfrm>
          <a:prstGeom prst="rect">
            <a:avLst/>
          </a:prstGeom>
          <a:noFill/>
          <a:ln w="9525">
            <a:noFill/>
            <a:miter lim="800000"/>
            <a:headEnd/>
            <a:tailEnd/>
          </a:ln>
        </p:spPr>
      </p:pic>
      <p:pic>
        <p:nvPicPr>
          <p:cNvPr id="23558" name="Picture 8"/>
          <p:cNvPicPr>
            <a:picLocks noChangeAspect="1" noChangeArrowheads="1"/>
          </p:cNvPicPr>
          <p:nvPr/>
        </p:nvPicPr>
        <p:blipFill>
          <a:blip r:embed="rId4" cstate="print"/>
          <a:srcRect/>
          <a:stretch>
            <a:fillRect/>
          </a:stretch>
        </p:blipFill>
        <p:spPr bwMode="auto">
          <a:xfrm>
            <a:off x="2971800" y="3962400"/>
            <a:ext cx="1676400" cy="1341438"/>
          </a:xfrm>
          <a:prstGeom prst="rect">
            <a:avLst/>
          </a:prstGeom>
          <a:noFill/>
          <a:ln w="9525">
            <a:noFill/>
            <a:miter lim="800000"/>
            <a:headEnd/>
            <a:tailEnd/>
          </a:ln>
        </p:spPr>
      </p:pic>
      <p:pic>
        <p:nvPicPr>
          <p:cNvPr id="23559" name="Picture 9"/>
          <p:cNvPicPr>
            <a:picLocks noChangeAspect="1" noChangeArrowheads="1"/>
          </p:cNvPicPr>
          <p:nvPr/>
        </p:nvPicPr>
        <p:blipFill>
          <a:blip r:embed="rId5" cstate="print"/>
          <a:srcRect l="34694" t="14842" b="16884"/>
          <a:stretch>
            <a:fillRect/>
          </a:stretch>
        </p:blipFill>
        <p:spPr bwMode="auto">
          <a:xfrm>
            <a:off x="152400" y="152400"/>
            <a:ext cx="3352800" cy="2409825"/>
          </a:xfrm>
          <a:prstGeom prst="rect">
            <a:avLst/>
          </a:prstGeom>
          <a:noFill/>
          <a:ln w="9525">
            <a:noFill/>
            <a:miter lim="800000"/>
            <a:headEnd/>
            <a:tailEnd/>
          </a:ln>
        </p:spPr>
      </p:pic>
      <p:pic>
        <p:nvPicPr>
          <p:cNvPr id="23560" name="Picture 10"/>
          <p:cNvPicPr>
            <a:picLocks noChangeAspect="1" noChangeArrowheads="1"/>
          </p:cNvPicPr>
          <p:nvPr/>
        </p:nvPicPr>
        <p:blipFill>
          <a:blip r:embed="rId6" cstate="print"/>
          <a:srcRect/>
          <a:stretch>
            <a:fillRect/>
          </a:stretch>
        </p:blipFill>
        <p:spPr bwMode="auto">
          <a:xfrm>
            <a:off x="4800600" y="2867025"/>
            <a:ext cx="1709738" cy="2466975"/>
          </a:xfrm>
          <a:prstGeom prst="rect">
            <a:avLst/>
          </a:prstGeom>
          <a:noFill/>
          <a:ln w="9525">
            <a:noFill/>
            <a:miter lim="800000"/>
            <a:headEnd/>
            <a:tailEnd/>
          </a:ln>
        </p:spPr>
      </p:pic>
      <p:pic>
        <p:nvPicPr>
          <p:cNvPr id="23561" name="Picture 11" descr="JoMcWmap"/>
          <p:cNvPicPr>
            <a:picLocks noChangeAspect="1" noChangeArrowheads="1"/>
          </p:cNvPicPr>
          <p:nvPr/>
        </p:nvPicPr>
        <p:blipFill>
          <a:blip r:embed="rId7" cstate="print"/>
          <a:srcRect/>
          <a:stretch>
            <a:fillRect/>
          </a:stretch>
        </p:blipFill>
        <p:spPr bwMode="auto">
          <a:xfrm>
            <a:off x="5257800" y="152400"/>
            <a:ext cx="3733800" cy="2428875"/>
          </a:xfrm>
          <a:prstGeom prst="rect">
            <a:avLst/>
          </a:prstGeom>
          <a:noFill/>
          <a:ln w="9525">
            <a:noFill/>
            <a:miter lim="800000"/>
            <a:headEnd/>
            <a:tailEnd/>
          </a:ln>
        </p:spPr>
      </p:pic>
      <p:sp>
        <p:nvSpPr>
          <p:cNvPr id="23562" name="Text Box 12"/>
          <p:cNvSpPr txBox="1">
            <a:spLocks noChangeArrowheads="1"/>
          </p:cNvSpPr>
          <p:nvPr/>
        </p:nvSpPr>
        <p:spPr bwMode="auto">
          <a:xfrm>
            <a:off x="3124200" y="5486400"/>
            <a:ext cx="1616075" cy="1127125"/>
          </a:xfrm>
          <a:prstGeom prst="rect">
            <a:avLst/>
          </a:prstGeom>
          <a:solidFill>
            <a:srgbClr val="FFFF99"/>
          </a:solidFill>
          <a:ln w="57150" cmpd="thinThick">
            <a:solidFill>
              <a:srgbClr val="FFFF00"/>
            </a:solidFill>
            <a:miter lim="800000"/>
            <a:headEnd/>
            <a:tailEnd/>
          </a:ln>
        </p:spPr>
        <p:txBody>
          <a:bodyPr>
            <a:spAutoFit/>
          </a:bodyPr>
          <a:lstStyle/>
          <a:p>
            <a:r>
              <a:rPr lang="en-US" sz="1600" dirty="0"/>
              <a:t>Convicted of perjury in 1950 Hiss spent 44 months in jail.</a:t>
            </a:r>
          </a:p>
        </p:txBody>
      </p:sp>
      <p:sp>
        <p:nvSpPr>
          <p:cNvPr id="23563" name="Text Box 13"/>
          <p:cNvSpPr txBox="1">
            <a:spLocks noChangeArrowheads="1"/>
          </p:cNvSpPr>
          <p:nvPr/>
        </p:nvSpPr>
        <p:spPr bwMode="auto">
          <a:xfrm>
            <a:off x="3733800" y="304800"/>
            <a:ext cx="1295400" cy="2024063"/>
          </a:xfrm>
          <a:prstGeom prst="rect">
            <a:avLst/>
          </a:prstGeom>
          <a:solidFill>
            <a:srgbClr val="FFFF99"/>
          </a:solidFill>
          <a:ln w="9525">
            <a:solidFill>
              <a:schemeClr val="hlink"/>
            </a:solidFill>
            <a:miter lim="800000"/>
            <a:headEnd/>
            <a:tailEnd/>
          </a:ln>
        </p:spPr>
        <p:txBody>
          <a:bodyPr>
            <a:spAutoFit/>
          </a:bodyPr>
          <a:lstStyle/>
          <a:p>
            <a:r>
              <a:rPr lang="en-US"/>
              <a:t>Why disloyalty?  Think about secrecy and conformity </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farm1.static.flickr.com/146/334182320_1def5c004e_o.jpg"/>
          <p:cNvPicPr>
            <a:picLocks noChangeAspect="1" noChangeArrowheads="1"/>
          </p:cNvPicPr>
          <p:nvPr/>
        </p:nvPicPr>
        <p:blipFill>
          <a:blip r:embed="rId2" cstate="print"/>
          <a:srcRect/>
          <a:stretch>
            <a:fillRect/>
          </a:stretch>
        </p:blipFill>
        <p:spPr bwMode="auto">
          <a:xfrm>
            <a:off x="1295400" y="304800"/>
            <a:ext cx="7143750" cy="5972176"/>
          </a:xfrm>
          <a:prstGeom prst="rect">
            <a:avLst/>
          </a:prstGeom>
          <a:noFill/>
        </p:spPr>
      </p:pic>
      <p:sp>
        <p:nvSpPr>
          <p:cNvPr id="3" name="TextBox 2"/>
          <p:cNvSpPr txBox="1"/>
          <p:nvPr/>
        </p:nvSpPr>
        <p:spPr>
          <a:xfrm>
            <a:off x="2590800" y="609600"/>
            <a:ext cx="2438400" cy="707886"/>
          </a:xfrm>
          <a:prstGeom prst="rect">
            <a:avLst/>
          </a:prstGeom>
          <a:solidFill>
            <a:schemeClr val="tx1"/>
          </a:solidFill>
        </p:spPr>
        <p:txBody>
          <a:bodyPr wrap="square" rtlCol="0">
            <a:spAutoFit/>
          </a:bodyPr>
          <a:lstStyle/>
          <a:p>
            <a:r>
              <a:rPr lang="en-US" sz="2000" dirty="0">
                <a:solidFill>
                  <a:schemeClr val="bg1"/>
                </a:solidFill>
              </a:rPr>
              <a:t>Davidson Avenue, Detroit, 1941</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irosBE"/>
          <p:cNvPicPr>
            <a:picLocks noChangeAspect="1" noChangeArrowheads="1"/>
          </p:cNvPicPr>
          <p:nvPr/>
        </p:nvPicPr>
        <p:blipFill>
          <a:blip r:embed="rId2" cstate="print"/>
          <a:srcRect r="2333" b="13864"/>
          <a:stretch>
            <a:fillRect/>
          </a:stretch>
        </p:blipFill>
        <p:spPr bwMode="auto">
          <a:xfrm>
            <a:off x="228600" y="1600200"/>
            <a:ext cx="8112561" cy="5029200"/>
          </a:xfrm>
          <a:prstGeom prst="rect">
            <a:avLst/>
          </a:prstGeom>
          <a:noFill/>
          <a:ln w="9525">
            <a:noFill/>
            <a:miter lim="800000"/>
            <a:headEnd/>
            <a:tailEnd/>
          </a:ln>
        </p:spPr>
      </p:pic>
      <p:sp>
        <p:nvSpPr>
          <p:cNvPr id="23555" name="Text Box 3"/>
          <p:cNvSpPr txBox="1">
            <a:spLocks noChangeArrowheads="1"/>
          </p:cNvSpPr>
          <p:nvPr/>
        </p:nvSpPr>
        <p:spPr bwMode="auto">
          <a:xfrm>
            <a:off x="381000" y="247471"/>
            <a:ext cx="8550275" cy="1200329"/>
          </a:xfrm>
          <a:prstGeom prst="rect">
            <a:avLst/>
          </a:prstGeom>
          <a:solidFill>
            <a:srgbClr val="FFFF99"/>
          </a:solidFill>
          <a:ln w="9525">
            <a:noFill/>
            <a:miter lim="800000"/>
            <a:headEnd/>
            <a:tailEnd/>
          </a:ln>
        </p:spPr>
        <p:txBody>
          <a:bodyPr>
            <a:spAutoFit/>
          </a:bodyPr>
          <a:lstStyle/>
          <a:p>
            <a:r>
              <a:rPr lang="en-US" sz="2400" b="1" dirty="0">
                <a:latin typeface="Georgia" pitchFamily="18" charset="0"/>
                <a:cs typeface="Times New Roman" pitchFamily="18" charset="0"/>
              </a:rPr>
              <a:t>D. </a:t>
            </a:r>
            <a:r>
              <a:rPr lang="en-US" sz="2400" b="1" dirty="0">
                <a:latin typeface="Times New Roman" pitchFamily="18" charset="0"/>
                <a:cs typeface="Times New Roman" pitchFamily="18" charset="0"/>
              </a:rPr>
              <a:t>we are all prisoners of fate, we are doomed, trapped: The City as Trap: Hiroshima:  Mass society in its most uncontrollable and violent form.</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1.gstatic.com/images?q=tbn:ANd9GcTUxecbV52c2eU0ZXuH3A6WF48f868GV88NIo7GgKyyig84t357"/>
          <p:cNvPicPr>
            <a:picLocks noChangeAspect="1" noChangeArrowheads="1"/>
          </p:cNvPicPr>
          <p:nvPr/>
        </p:nvPicPr>
        <p:blipFill>
          <a:blip r:embed="rId2" cstate="print"/>
          <a:srcRect/>
          <a:stretch>
            <a:fillRect/>
          </a:stretch>
        </p:blipFill>
        <p:spPr bwMode="auto">
          <a:xfrm>
            <a:off x="0" y="0"/>
            <a:ext cx="3200400" cy="2440773"/>
          </a:xfrm>
          <a:prstGeom prst="rect">
            <a:avLst/>
          </a:prstGeom>
          <a:noFill/>
        </p:spPr>
      </p:pic>
      <p:pic>
        <p:nvPicPr>
          <p:cNvPr id="15364" name="Picture 4" descr="http://t1.gstatic.com/images?q=tbn:ANd9GcQFmAbHDRk2gq2cYko3CLaXj-mHME1p6K4MDLgDkJA_aP1q38VAVQ"/>
          <p:cNvPicPr>
            <a:picLocks noChangeAspect="1" noChangeArrowheads="1"/>
          </p:cNvPicPr>
          <p:nvPr/>
        </p:nvPicPr>
        <p:blipFill>
          <a:blip r:embed="rId3" cstate="print"/>
          <a:srcRect/>
          <a:stretch>
            <a:fillRect/>
          </a:stretch>
        </p:blipFill>
        <p:spPr bwMode="auto">
          <a:xfrm>
            <a:off x="6124575" y="3957241"/>
            <a:ext cx="3019425" cy="2900759"/>
          </a:xfrm>
          <a:prstGeom prst="rect">
            <a:avLst/>
          </a:prstGeom>
          <a:noFill/>
        </p:spPr>
      </p:pic>
      <p:pic>
        <p:nvPicPr>
          <p:cNvPr id="15366" name="Picture 6" descr="http://t3.gstatic.com/images?q=tbn:ANd9GcRRd_yFwOms6Sr8fSj-JYaspe0z9CTj3VHybHY7Ax7moaCPNT5iiA"/>
          <p:cNvPicPr>
            <a:picLocks noChangeAspect="1" noChangeArrowheads="1"/>
          </p:cNvPicPr>
          <p:nvPr/>
        </p:nvPicPr>
        <p:blipFill>
          <a:blip r:embed="rId4" cstate="print"/>
          <a:srcRect/>
          <a:stretch>
            <a:fillRect/>
          </a:stretch>
        </p:blipFill>
        <p:spPr bwMode="auto">
          <a:xfrm>
            <a:off x="0" y="4356294"/>
            <a:ext cx="3352800" cy="2501706"/>
          </a:xfrm>
          <a:prstGeom prst="rect">
            <a:avLst/>
          </a:prstGeom>
          <a:noFill/>
        </p:spPr>
      </p:pic>
      <p:pic>
        <p:nvPicPr>
          <p:cNvPr id="15368" name="Picture 8" descr="http://t3.gstatic.com/images?q=tbn:ANd9GcRq7YPuHrBTq5fkkwJCSnZ2Kb_4GMTqTQWRK-hIE7MPfzkjZ0HUhw"/>
          <p:cNvPicPr>
            <a:picLocks noChangeAspect="1" noChangeArrowheads="1"/>
          </p:cNvPicPr>
          <p:nvPr/>
        </p:nvPicPr>
        <p:blipFill>
          <a:blip r:embed="rId5" cstate="print"/>
          <a:srcRect/>
          <a:stretch>
            <a:fillRect/>
          </a:stretch>
        </p:blipFill>
        <p:spPr bwMode="auto">
          <a:xfrm>
            <a:off x="5059017" y="0"/>
            <a:ext cx="4084983" cy="2743200"/>
          </a:xfrm>
          <a:prstGeom prst="rect">
            <a:avLst/>
          </a:prstGeom>
          <a:noFill/>
        </p:spPr>
      </p:pic>
      <p:pic>
        <p:nvPicPr>
          <p:cNvPr id="15372" name="Picture 12" descr="http://t2.gstatic.com/images?q=tbn:ANd9GcRSdNv8fyWdC7yNHGanOQJTTdnam_oM5Q0kQQ5I98QR6-WnUAST"/>
          <p:cNvPicPr>
            <a:picLocks noChangeAspect="1" noChangeArrowheads="1"/>
          </p:cNvPicPr>
          <p:nvPr/>
        </p:nvPicPr>
        <p:blipFill>
          <a:blip r:embed="rId6" cstate="print"/>
          <a:srcRect/>
          <a:stretch>
            <a:fillRect/>
          </a:stretch>
        </p:blipFill>
        <p:spPr bwMode="auto">
          <a:xfrm>
            <a:off x="0" y="2590800"/>
            <a:ext cx="2705100" cy="2018422"/>
          </a:xfrm>
          <a:prstGeom prst="rect">
            <a:avLst/>
          </a:prstGeom>
          <a:noFill/>
        </p:spPr>
      </p:pic>
      <p:pic>
        <p:nvPicPr>
          <p:cNvPr id="15374" name="Picture 14" descr="http://t2.gstatic.com/images?q=tbn:ANd9GcSGBWnRTFEOsVleugkN7MVHuVSJgoCSkxngjfJuLnqfcxnbvmGm"/>
          <p:cNvPicPr>
            <a:picLocks noChangeAspect="1" noChangeArrowheads="1"/>
          </p:cNvPicPr>
          <p:nvPr/>
        </p:nvPicPr>
        <p:blipFill>
          <a:blip r:embed="rId7" cstate="print"/>
          <a:srcRect/>
          <a:stretch>
            <a:fillRect/>
          </a:stretch>
        </p:blipFill>
        <p:spPr bwMode="auto">
          <a:xfrm>
            <a:off x="6336506" y="2438400"/>
            <a:ext cx="2807494" cy="2057400"/>
          </a:xfrm>
          <a:prstGeom prst="rect">
            <a:avLst/>
          </a:prstGeom>
          <a:noFill/>
        </p:spPr>
      </p:pic>
      <p:pic>
        <p:nvPicPr>
          <p:cNvPr id="15377" name="Picture 17"/>
          <p:cNvPicPr>
            <a:picLocks noChangeAspect="1" noChangeArrowheads="1"/>
          </p:cNvPicPr>
          <p:nvPr/>
        </p:nvPicPr>
        <p:blipFill>
          <a:blip r:embed="rId8" cstate="print"/>
          <a:srcRect l="14056" t="37363" r="39092" b="14286"/>
          <a:stretch>
            <a:fillRect/>
          </a:stretch>
        </p:blipFill>
        <p:spPr bwMode="auto">
          <a:xfrm>
            <a:off x="2514600" y="2362200"/>
            <a:ext cx="4017818" cy="2209800"/>
          </a:xfrm>
          <a:prstGeom prst="rect">
            <a:avLst/>
          </a:prstGeom>
          <a:noFill/>
          <a:ln w="9525">
            <a:noFill/>
            <a:miter lim="800000"/>
            <a:headEnd/>
            <a:tailEnd/>
          </a:ln>
        </p:spPr>
      </p:pic>
      <p:pic>
        <p:nvPicPr>
          <p:cNvPr id="15379" name="Picture 19" descr="http://annyas.com/screenshots/images/1944/double-indemnity-title-still.jpg"/>
          <p:cNvPicPr>
            <a:picLocks noChangeAspect="1" noChangeArrowheads="1"/>
          </p:cNvPicPr>
          <p:nvPr/>
        </p:nvPicPr>
        <p:blipFill>
          <a:blip r:embed="rId9" cstate="print"/>
          <a:srcRect/>
          <a:stretch>
            <a:fillRect/>
          </a:stretch>
        </p:blipFill>
        <p:spPr bwMode="auto">
          <a:xfrm>
            <a:off x="3200400" y="4419600"/>
            <a:ext cx="3251200" cy="2438400"/>
          </a:xfrm>
          <a:prstGeom prst="rect">
            <a:avLst/>
          </a:prstGeom>
          <a:noFill/>
        </p:spPr>
      </p:pic>
      <p:sp>
        <p:nvSpPr>
          <p:cNvPr id="10" name="TextBox 9"/>
          <p:cNvSpPr txBox="1"/>
          <p:nvPr/>
        </p:nvSpPr>
        <p:spPr>
          <a:xfrm>
            <a:off x="381000" y="1600200"/>
            <a:ext cx="8458200" cy="3046988"/>
          </a:xfrm>
          <a:prstGeom prst="rect">
            <a:avLst/>
          </a:prstGeom>
          <a:solidFill>
            <a:srgbClr val="FFFF99"/>
          </a:solidFill>
        </p:spPr>
        <p:txBody>
          <a:bodyPr wrap="square" rtlCol="0">
            <a:spAutoFit/>
          </a:bodyPr>
          <a:lstStyle/>
          <a:p>
            <a:r>
              <a:rPr lang="en-US" sz="2400" dirty="0">
                <a:latin typeface="Times New Roman" pitchFamily="18" charset="0"/>
                <a:cs typeface="Times New Roman" pitchFamily="18" charset="0"/>
              </a:rPr>
              <a:t>“Too often we forget that the suburb has been built at a terrifying cost,” a popular study of the city observed in 1955, particularly in “the abandonment of the city, the center of our civilization.” Giving the city a last, long, loving and loathing look, and exploring the </a:t>
            </a:r>
            <a:r>
              <a:rPr lang="en-US" sz="2400" dirty="0" err="1">
                <a:latin typeface="Times New Roman" pitchFamily="18" charset="0"/>
                <a:cs typeface="Times New Roman" pitchFamily="18" charset="0"/>
              </a:rPr>
              <a:t>rootlessness</a:t>
            </a:r>
            <a:r>
              <a:rPr lang="en-US" sz="2400" dirty="0">
                <a:latin typeface="Times New Roman" pitchFamily="18" charset="0"/>
                <a:cs typeface="Times New Roman" pitchFamily="18" charset="0"/>
              </a:rPr>
              <a:t> of its inhabitants, who clung uneasily to the seedy commercialism of the disappearing city or tried to enter, even more uneasily, into the new suburban order, noir called attention to this momentous decision, inviting us to reconsider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5/Angels_Flight_East.jpg/250px-Angels_Flight_East.jpg"/>
          <p:cNvPicPr>
            <a:picLocks noChangeAspect="1" noChangeArrowheads="1"/>
          </p:cNvPicPr>
          <p:nvPr/>
        </p:nvPicPr>
        <p:blipFill>
          <a:blip r:embed="rId2" cstate="print"/>
          <a:srcRect/>
          <a:stretch>
            <a:fillRect/>
          </a:stretch>
        </p:blipFill>
        <p:spPr bwMode="auto">
          <a:xfrm>
            <a:off x="5867400" y="2493567"/>
            <a:ext cx="3276600" cy="4364433"/>
          </a:xfrm>
          <a:prstGeom prst="rect">
            <a:avLst/>
          </a:prstGeom>
          <a:noFill/>
        </p:spPr>
      </p:pic>
      <p:pic>
        <p:nvPicPr>
          <p:cNvPr id="1028" name="Picture 4" descr="http://upload.wikimedia.org/wikipedia/commons/thumb/6/6f/Angels_Flight.jpg/250px-Angels_Flight.jpg"/>
          <p:cNvPicPr>
            <a:picLocks noChangeAspect="1" noChangeArrowheads="1"/>
          </p:cNvPicPr>
          <p:nvPr/>
        </p:nvPicPr>
        <p:blipFill>
          <a:blip r:embed="rId3" cstate="print"/>
          <a:srcRect/>
          <a:stretch>
            <a:fillRect/>
          </a:stretch>
        </p:blipFill>
        <p:spPr bwMode="auto">
          <a:xfrm>
            <a:off x="0" y="2899561"/>
            <a:ext cx="2971800" cy="3958439"/>
          </a:xfrm>
          <a:prstGeom prst="rect">
            <a:avLst/>
          </a:prstGeom>
          <a:noFill/>
        </p:spPr>
      </p:pic>
      <p:pic>
        <p:nvPicPr>
          <p:cNvPr id="1030" name="Picture 6" descr="http://upload.wikimedia.org/wikipedia/commons/thumb/6/60/AngelsFlight.jpg/300px-AngelsFlight.jpg"/>
          <p:cNvPicPr>
            <a:picLocks noChangeAspect="1" noChangeArrowheads="1"/>
          </p:cNvPicPr>
          <p:nvPr/>
        </p:nvPicPr>
        <p:blipFill>
          <a:blip r:embed="rId4" cstate="print"/>
          <a:srcRect/>
          <a:stretch>
            <a:fillRect/>
          </a:stretch>
        </p:blipFill>
        <p:spPr bwMode="auto">
          <a:xfrm>
            <a:off x="4958368" y="0"/>
            <a:ext cx="4185632" cy="2971800"/>
          </a:xfrm>
          <a:prstGeom prst="rect">
            <a:avLst/>
          </a:prstGeom>
          <a:noFill/>
        </p:spPr>
      </p:pic>
      <p:pic>
        <p:nvPicPr>
          <p:cNvPr id="1032" name="Picture 8" descr="File:Angelsflight1903.jpg"/>
          <p:cNvPicPr>
            <a:picLocks noChangeAspect="1" noChangeArrowheads="1"/>
          </p:cNvPicPr>
          <p:nvPr/>
        </p:nvPicPr>
        <p:blipFill>
          <a:blip r:embed="rId5" cstate="print"/>
          <a:srcRect/>
          <a:stretch>
            <a:fillRect/>
          </a:stretch>
        </p:blipFill>
        <p:spPr bwMode="auto">
          <a:xfrm>
            <a:off x="0" y="0"/>
            <a:ext cx="4636008" cy="2971800"/>
          </a:xfrm>
          <a:prstGeom prst="rect">
            <a:avLst/>
          </a:prstGeom>
          <a:noFill/>
        </p:spPr>
      </p:pic>
      <p:sp>
        <p:nvSpPr>
          <p:cNvPr id="9" name="TextBox 8"/>
          <p:cNvSpPr txBox="1"/>
          <p:nvPr/>
        </p:nvSpPr>
        <p:spPr>
          <a:xfrm>
            <a:off x="2438400" y="117693"/>
            <a:ext cx="4038600" cy="5909310"/>
          </a:xfrm>
          <a:prstGeom prst="rect">
            <a:avLst/>
          </a:prstGeom>
          <a:solidFill>
            <a:srgbClr val="FFFF99"/>
          </a:solidFill>
        </p:spPr>
        <p:txBody>
          <a:bodyPr wrap="square" rtlCol="0">
            <a:spAutoFit/>
          </a:bodyPr>
          <a:lstStyle/>
          <a:p>
            <a:r>
              <a:rPr lang="en-US" dirty="0"/>
              <a:t>Film noir conveys “impression of real life, of lived experience” (Nino Frank via </a:t>
            </a:r>
            <a:r>
              <a:rPr lang="en-US" dirty="0" err="1"/>
              <a:t>Dimendberg</a:t>
            </a:r>
            <a:r>
              <a:rPr lang="en-US" dirty="0"/>
              <a:t>) that differentiated it from detective films of the past.  The narrative device reinforced that, producing a fragmented story with rapid transitions that gave “a greater impression of lived experience.”  Not simply a quest for realism, the emphasis on lived experience captures a concern with “temporality and spatiality” that addresses both the concentrated urban space of the 1940s metropolis and the dispersed and fragmented spaces of the suburban world.  The continuing fascination with film noir registers a nostalgia for a cinematic and urban experience, an experience of time and space, an image of the city, that theme parks and yuppie lifestyle enclaves cannot provide.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20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0.google.com/images?q=tbn:ANd9GcSRu2div1UJ2l-DDnMCmOwqi2WCNVpecdrOgcGyfbXnLDqjAg8c"/>
          <p:cNvPicPr>
            <a:picLocks noChangeAspect="1" noChangeArrowheads="1"/>
          </p:cNvPicPr>
          <p:nvPr/>
        </p:nvPicPr>
        <p:blipFill>
          <a:blip r:embed="rId2" cstate="print"/>
          <a:srcRect/>
          <a:stretch>
            <a:fillRect/>
          </a:stretch>
        </p:blipFill>
        <p:spPr bwMode="auto">
          <a:xfrm>
            <a:off x="5612388" y="228600"/>
            <a:ext cx="3255388" cy="2438400"/>
          </a:xfrm>
          <a:prstGeom prst="rect">
            <a:avLst/>
          </a:prstGeom>
          <a:noFill/>
        </p:spPr>
      </p:pic>
      <p:pic>
        <p:nvPicPr>
          <p:cNvPr id="1028" name="Picture 4" descr="https://encrypted-tbn0.google.com/images?q=tbn:ANd9GcRVvFaKkLDJ2LUweE4tQwnW2NP6NcCAZLdhzyeW1w2alisn0rL74A"/>
          <p:cNvPicPr>
            <a:picLocks noChangeAspect="1" noChangeArrowheads="1"/>
          </p:cNvPicPr>
          <p:nvPr/>
        </p:nvPicPr>
        <p:blipFill>
          <a:blip r:embed="rId3" cstate="print"/>
          <a:srcRect/>
          <a:stretch>
            <a:fillRect/>
          </a:stretch>
        </p:blipFill>
        <p:spPr bwMode="auto">
          <a:xfrm>
            <a:off x="5715000" y="4267200"/>
            <a:ext cx="3124200" cy="2340136"/>
          </a:xfrm>
          <a:prstGeom prst="rect">
            <a:avLst/>
          </a:prstGeom>
          <a:noFill/>
        </p:spPr>
      </p:pic>
      <p:pic>
        <p:nvPicPr>
          <p:cNvPr id="1030" name="Picture 6" descr="https://encrypted-tbn0.google.com/images?q=tbn:ANd9GcQfDY9ef7B2r_H11rdxiW7tUufRcxkdMemNn0vJBBYFTVLvp_qEyw"/>
          <p:cNvPicPr>
            <a:picLocks noChangeAspect="1" noChangeArrowheads="1"/>
          </p:cNvPicPr>
          <p:nvPr/>
        </p:nvPicPr>
        <p:blipFill>
          <a:blip r:embed="rId4" cstate="print"/>
          <a:srcRect/>
          <a:stretch>
            <a:fillRect/>
          </a:stretch>
        </p:blipFill>
        <p:spPr bwMode="auto">
          <a:xfrm>
            <a:off x="304800" y="76200"/>
            <a:ext cx="4007785" cy="2667000"/>
          </a:xfrm>
          <a:prstGeom prst="rect">
            <a:avLst/>
          </a:prstGeom>
          <a:noFill/>
        </p:spPr>
      </p:pic>
      <p:pic>
        <p:nvPicPr>
          <p:cNvPr id="1032" name="Picture 8" descr="http://i.cdn.turner.com/v5cache/TCM/Images/Dynamic/i59/outofthepastmitchum3_jgreer1st_vd_188x141_080120071054.jpg"/>
          <p:cNvPicPr>
            <a:picLocks noChangeAspect="1" noChangeArrowheads="1"/>
          </p:cNvPicPr>
          <p:nvPr/>
        </p:nvPicPr>
        <p:blipFill>
          <a:blip r:embed="rId5" cstate="print"/>
          <a:srcRect/>
          <a:stretch>
            <a:fillRect/>
          </a:stretch>
        </p:blipFill>
        <p:spPr bwMode="auto">
          <a:xfrm>
            <a:off x="6324600" y="2667000"/>
            <a:ext cx="2438398" cy="1828800"/>
          </a:xfrm>
          <a:prstGeom prst="rect">
            <a:avLst/>
          </a:prstGeom>
          <a:noFill/>
        </p:spPr>
      </p:pic>
      <p:pic>
        <p:nvPicPr>
          <p:cNvPr id="1034" name="Picture 10" descr="https://encrypted-tbn2.google.com/images?q=tbn:ANd9GcSmKgiSBdOCWKH_wxkkxGvWUtGOd-xm7L68oFsN22J_jsThRKhC"/>
          <p:cNvPicPr>
            <a:picLocks noChangeAspect="1" noChangeArrowheads="1"/>
          </p:cNvPicPr>
          <p:nvPr/>
        </p:nvPicPr>
        <p:blipFill>
          <a:blip r:embed="rId6" cstate="print"/>
          <a:srcRect/>
          <a:stretch>
            <a:fillRect/>
          </a:stretch>
        </p:blipFill>
        <p:spPr bwMode="auto">
          <a:xfrm>
            <a:off x="457200" y="3913539"/>
            <a:ext cx="3810000" cy="2792061"/>
          </a:xfrm>
          <a:prstGeom prst="rect">
            <a:avLst/>
          </a:prstGeom>
          <a:noFill/>
        </p:spPr>
      </p:pic>
      <p:sp>
        <p:nvSpPr>
          <p:cNvPr id="7" name="TextBox 6"/>
          <p:cNvSpPr txBox="1"/>
          <p:nvPr/>
        </p:nvSpPr>
        <p:spPr>
          <a:xfrm>
            <a:off x="152400" y="2886670"/>
            <a:ext cx="6324600" cy="923330"/>
          </a:xfrm>
          <a:prstGeom prst="rect">
            <a:avLst/>
          </a:prstGeom>
          <a:solidFill>
            <a:srgbClr val="FFFF99"/>
          </a:solidFill>
        </p:spPr>
        <p:txBody>
          <a:bodyPr wrap="square" rtlCol="0">
            <a:spAutoFit/>
          </a:bodyPr>
          <a:lstStyle/>
          <a:p>
            <a:r>
              <a:rPr lang="en-US" dirty="0"/>
              <a:t>Two clips here, first illustrating the labyrinth. But second suggesting how, as early as 1947, centrifugal space, and the movement between city and country, became more pronounced.</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ParaNoir"/>
          <p:cNvPicPr>
            <a:picLocks noChangeAspect="1" noChangeArrowheads="1"/>
          </p:cNvPicPr>
          <p:nvPr/>
        </p:nvPicPr>
        <p:blipFill>
          <a:blip r:embed="rId2" cstate="print"/>
          <a:srcRect l="6053" t="9248" b="18304"/>
          <a:stretch>
            <a:fillRect/>
          </a:stretch>
        </p:blipFill>
        <p:spPr bwMode="auto">
          <a:xfrm>
            <a:off x="4916488" y="0"/>
            <a:ext cx="4227512" cy="4267200"/>
          </a:xfrm>
          <a:prstGeom prst="rect">
            <a:avLst/>
          </a:prstGeom>
          <a:noFill/>
          <a:ln w="9525">
            <a:noFill/>
            <a:miter lim="800000"/>
            <a:headEnd/>
            <a:tailEnd/>
          </a:ln>
        </p:spPr>
      </p:pic>
      <p:pic>
        <p:nvPicPr>
          <p:cNvPr id="3076" name="Picture 3" descr="D:\SCAN@CD\Brinkley\califoros.jpg"/>
          <p:cNvPicPr>
            <a:picLocks noChangeAspect="1" noChangeArrowheads="1"/>
          </p:cNvPicPr>
          <p:nvPr/>
        </p:nvPicPr>
        <p:blipFill>
          <a:blip r:embed="rId3" cstate="print"/>
          <a:srcRect l="2200" r="30675"/>
          <a:stretch>
            <a:fillRect/>
          </a:stretch>
        </p:blipFill>
        <p:spPr bwMode="auto">
          <a:xfrm>
            <a:off x="0" y="0"/>
            <a:ext cx="4953000" cy="3714750"/>
          </a:xfrm>
          <a:prstGeom prst="rect">
            <a:avLst/>
          </a:prstGeom>
          <a:noFill/>
          <a:ln w="9525">
            <a:noFill/>
            <a:miter lim="800000"/>
            <a:headEnd/>
            <a:tailEnd/>
          </a:ln>
        </p:spPr>
      </p:pic>
      <p:pic>
        <p:nvPicPr>
          <p:cNvPr id="3077" name="Picture 2" descr="D:\143scans@cd\Urban-vergana\killmick.jpg"/>
          <p:cNvPicPr>
            <a:picLocks noChangeAspect="1" noChangeArrowheads="1"/>
          </p:cNvPicPr>
          <p:nvPr/>
        </p:nvPicPr>
        <p:blipFill>
          <a:blip r:embed="rId4" cstate="print"/>
          <a:srcRect l="9053" t="4082" r="7909" b="12245"/>
          <a:stretch>
            <a:fillRect/>
          </a:stretch>
        </p:blipFill>
        <p:spPr bwMode="auto">
          <a:xfrm>
            <a:off x="5943600" y="3733800"/>
            <a:ext cx="3200400" cy="3124200"/>
          </a:xfrm>
          <a:prstGeom prst="rect">
            <a:avLst/>
          </a:prstGeom>
          <a:noFill/>
          <a:ln w="9525">
            <a:noFill/>
            <a:miter lim="800000"/>
            <a:headEnd/>
            <a:tailEnd/>
          </a:ln>
        </p:spPr>
      </p:pic>
      <p:pic>
        <p:nvPicPr>
          <p:cNvPr id="82950" name="Picture 6" descr="The Great Depression 5"/>
          <p:cNvPicPr>
            <a:picLocks noChangeAspect="1" noChangeArrowheads="1"/>
          </p:cNvPicPr>
          <p:nvPr/>
        </p:nvPicPr>
        <p:blipFill>
          <a:blip r:embed="rId5" cstate="print"/>
          <a:srcRect/>
          <a:stretch>
            <a:fillRect/>
          </a:stretch>
        </p:blipFill>
        <p:spPr bwMode="auto">
          <a:xfrm>
            <a:off x="2990850" y="2286000"/>
            <a:ext cx="3181350" cy="2277179"/>
          </a:xfrm>
          <a:prstGeom prst="rect">
            <a:avLst/>
          </a:prstGeom>
          <a:noFill/>
        </p:spPr>
      </p:pic>
      <p:pic>
        <p:nvPicPr>
          <p:cNvPr id="12" name="Picture 3" descr="lostdream"/>
          <p:cNvPicPr>
            <a:picLocks noChangeAspect="1" noChangeArrowheads="1"/>
          </p:cNvPicPr>
          <p:nvPr/>
        </p:nvPicPr>
        <p:blipFill>
          <a:blip r:embed="rId6" cstate="print"/>
          <a:srcRect/>
          <a:stretch>
            <a:fillRect/>
          </a:stretch>
        </p:blipFill>
        <p:spPr bwMode="auto">
          <a:xfrm>
            <a:off x="0" y="3657600"/>
            <a:ext cx="3260904" cy="3200400"/>
          </a:xfrm>
          <a:prstGeom prst="rect">
            <a:avLst/>
          </a:prstGeom>
          <a:noFill/>
          <a:ln w="38100">
            <a:solidFill>
              <a:srgbClr val="000000"/>
            </a:solidFill>
            <a:miter lim="800000"/>
            <a:headEnd/>
            <a:tailEnd/>
          </a:ln>
        </p:spPr>
      </p:pic>
      <p:sp>
        <p:nvSpPr>
          <p:cNvPr id="13" name="Rectangle 2"/>
          <p:cNvSpPr>
            <a:spLocks noChangeArrowheads="1"/>
          </p:cNvSpPr>
          <p:nvPr/>
        </p:nvSpPr>
        <p:spPr bwMode="auto">
          <a:xfrm>
            <a:off x="3048000" y="4572000"/>
            <a:ext cx="3200400" cy="2308324"/>
          </a:xfrm>
          <a:prstGeom prst="rect">
            <a:avLst/>
          </a:prstGeom>
          <a:solidFill>
            <a:srgbClr val="0070C0"/>
          </a:solidFill>
          <a:ln w="9525">
            <a:noFill/>
            <a:miter lim="800000"/>
            <a:headEnd/>
            <a:tailEnd/>
          </a:ln>
        </p:spPr>
        <p:txBody>
          <a:bodyPr wrap="square">
            <a:spAutoFit/>
          </a:bodyPr>
          <a:lstStyle/>
          <a:p>
            <a:r>
              <a:rPr lang="en-US" sz="1600" dirty="0"/>
              <a:t>"</a:t>
            </a:r>
            <a:r>
              <a:rPr lang="en-US" dirty="0"/>
              <a:t>These depression-crazed middle classes [from EPIC to Ham and Eggs fascism] of Southern California became, in one mode or another, the original protagonists of that great anti-myth usually known as </a:t>
            </a:r>
            <a:r>
              <a:rPr lang="en-US" u="sng" dirty="0"/>
              <a:t>noir</a:t>
            </a:r>
            <a:r>
              <a:rPr lang="en-US" dirty="0"/>
              <a:t>.  </a:t>
            </a:r>
            <a:r>
              <a:rPr lang="en-US" sz="1600" dirty="0"/>
              <a:t>- </a:t>
            </a:r>
            <a:r>
              <a:rPr lang="en-US" sz="1200" dirty="0"/>
              <a:t>Mike Davis, </a:t>
            </a:r>
            <a:r>
              <a:rPr lang="en-US" sz="1200" u="sng" dirty="0"/>
              <a:t>City of Quartz</a:t>
            </a:r>
            <a:r>
              <a:rPr lang="en-US" sz="1200" dirty="0"/>
              <a:t> (1990)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newsjournalist.files.wordpress.com/2010/02/upton-sinclair.jpg"/>
          <p:cNvPicPr>
            <a:picLocks noChangeAspect="1" noChangeArrowheads="1"/>
          </p:cNvPicPr>
          <p:nvPr/>
        </p:nvPicPr>
        <p:blipFill>
          <a:blip r:embed="rId2" cstate="print"/>
          <a:srcRect/>
          <a:stretch>
            <a:fillRect/>
          </a:stretch>
        </p:blipFill>
        <p:spPr bwMode="auto">
          <a:xfrm>
            <a:off x="4810125" y="0"/>
            <a:ext cx="4333875" cy="5172075"/>
          </a:xfrm>
          <a:prstGeom prst="rect">
            <a:avLst/>
          </a:prstGeom>
          <a:noFill/>
        </p:spPr>
      </p:pic>
      <p:pic>
        <p:nvPicPr>
          <p:cNvPr id="116740" name="Picture 4" descr="The Great Depression 2"/>
          <p:cNvPicPr>
            <a:picLocks noChangeAspect="1" noChangeArrowheads="1"/>
          </p:cNvPicPr>
          <p:nvPr/>
        </p:nvPicPr>
        <p:blipFill>
          <a:blip r:embed="rId3" cstate="print"/>
          <a:srcRect/>
          <a:stretch>
            <a:fillRect/>
          </a:stretch>
        </p:blipFill>
        <p:spPr bwMode="auto">
          <a:xfrm>
            <a:off x="3352800" y="3810000"/>
            <a:ext cx="1940891" cy="2819400"/>
          </a:xfrm>
          <a:prstGeom prst="rect">
            <a:avLst/>
          </a:prstGeom>
          <a:noFill/>
        </p:spPr>
      </p:pic>
      <p:sp>
        <p:nvSpPr>
          <p:cNvPr id="5" name="TextBox 4"/>
          <p:cNvSpPr txBox="1"/>
          <p:nvPr/>
        </p:nvSpPr>
        <p:spPr>
          <a:xfrm>
            <a:off x="7315200" y="5257800"/>
            <a:ext cx="1524000" cy="1477328"/>
          </a:xfrm>
          <a:prstGeom prst="rect">
            <a:avLst/>
          </a:prstGeom>
          <a:solidFill>
            <a:srgbClr val="FFFF99"/>
          </a:solidFill>
        </p:spPr>
        <p:txBody>
          <a:bodyPr wrap="square" rtlCol="0">
            <a:spAutoFit/>
          </a:bodyPr>
          <a:lstStyle/>
          <a:p>
            <a:r>
              <a:rPr lang="en-US" dirty="0">
                <a:hlinkClick r:id="rId4"/>
              </a:rPr>
              <a:t>http://lyngoldfarbproductions.com/portfolio/the-great-depression</a:t>
            </a:r>
            <a:r>
              <a:rPr lang="en-US" dirty="0"/>
              <a:t> </a:t>
            </a:r>
          </a:p>
        </p:txBody>
      </p:sp>
      <p:pic>
        <p:nvPicPr>
          <p:cNvPr id="116742" name="Picture 6" descr="http://t2.gstatic.com/images?q=tbn:ANd9GcQkAGZQBoksR1KaKeOfV4QEXEsyEVHXgwz_FM3Ty_8ZuyLu42PuRg"/>
          <p:cNvPicPr>
            <a:picLocks noChangeAspect="1" noChangeArrowheads="1"/>
          </p:cNvPicPr>
          <p:nvPr/>
        </p:nvPicPr>
        <p:blipFill>
          <a:blip r:embed="rId5" cstate="print"/>
          <a:srcRect/>
          <a:stretch>
            <a:fillRect/>
          </a:stretch>
        </p:blipFill>
        <p:spPr bwMode="auto">
          <a:xfrm>
            <a:off x="0" y="0"/>
            <a:ext cx="4998720" cy="3048000"/>
          </a:xfrm>
          <a:prstGeom prst="rect">
            <a:avLst/>
          </a:prstGeom>
          <a:noFill/>
        </p:spPr>
      </p:pic>
      <p:pic>
        <p:nvPicPr>
          <p:cNvPr id="116744" name="Picture 8" descr="http://images2.dailykos.com/i/user/426/epicsticker.jpg"/>
          <p:cNvPicPr>
            <a:picLocks noChangeAspect="1" noChangeArrowheads="1"/>
          </p:cNvPicPr>
          <p:nvPr/>
        </p:nvPicPr>
        <p:blipFill>
          <a:blip r:embed="rId6" cstate="print"/>
          <a:srcRect/>
          <a:stretch>
            <a:fillRect/>
          </a:stretch>
        </p:blipFill>
        <p:spPr bwMode="auto">
          <a:xfrm>
            <a:off x="381000" y="3505200"/>
            <a:ext cx="2667000" cy="3004597"/>
          </a:xfrm>
          <a:prstGeom prst="rect">
            <a:avLst/>
          </a:prstGeom>
          <a:noFill/>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ationalhomeless.org/civilrights/Sinclair/Sinclair3.jpg"/>
          <p:cNvPicPr>
            <a:picLocks noChangeAspect="1" noChangeArrowheads="1"/>
          </p:cNvPicPr>
          <p:nvPr/>
        </p:nvPicPr>
        <p:blipFill>
          <a:blip r:embed="rId2" cstate="print"/>
          <a:srcRect/>
          <a:stretch>
            <a:fillRect/>
          </a:stretch>
        </p:blipFill>
        <p:spPr bwMode="auto">
          <a:xfrm>
            <a:off x="228600" y="228600"/>
            <a:ext cx="4395930" cy="5105400"/>
          </a:xfrm>
          <a:prstGeom prst="rect">
            <a:avLst/>
          </a:prstGeom>
          <a:noFill/>
        </p:spPr>
      </p:pic>
      <p:pic>
        <p:nvPicPr>
          <p:cNvPr id="119810" name="Picture 2" descr="http://hometown-pasadena.com/wp-content/uploads/2012/01/Screen-Shot-2012-01-26-at-9.36.09-PM.jpg"/>
          <p:cNvPicPr>
            <a:picLocks noChangeAspect="1" noChangeArrowheads="1"/>
          </p:cNvPicPr>
          <p:nvPr/>
        </p:nvPicPr>
        <p:blipFill>
          <a:blip r:embed="rId3" cstate="print"/>
          <a:srcRect/>
          <a:stretch>
            <a:fillRect/>
          </a:stretch>
        </p:blipFill>
        <p:spPr bwMode="auto">
          <a:xfrm>
            <a:off x="4800600" y="304800"/>
            <a:ext cx="4133850" cy="3248026"/>
          </a:xfrm>
          <a:prstGeom prst="rect">
            <a:avLst/>
          </a:prstGeom>
          <a:noFill/>
        </p:spPr>
      </p:pic>
      <p:sp>
        <p:nvSpPr>
          <p:cNvPr id="4" name="TextBox 3"/>
          <p:cNvSpPr txBox="1"/>
          <p:nvPr/>
        </p:nvSpPr>
        <p:spPr>
          <a:xfrm>
            <a:off x="3886200" y="6019800"/>
            <a:ext cx="4800600" cy="369332"/>
          </a:xfrm>
          <a:prstGeom prst="rect">
            <a:avLst/>
          </a:prstGeom>
          <a:solidFill>
            <a:srgbClr val="FFFF99"/>
          </a:solidFill>
        </p:spPr>
        <p:txBody>
          <a:bodyPr wrap="square" rtlCol="0">
            <a:spAutoFit/>
          </a:bodyPr>
          <a:lstStyle/>
          <a:p>
            <a:r>
              <a:rPr lang="en-US" dirty="0">
                <a:hlinkClick r:id="rId4"/>
              </a:rPr>
              <a:t>http://www.youtube.com/watch?v=tPQfLqnsLEg</a:t>
            </a:r>
            <a:r>
              <a:rPr lang="en-US" dirty="0"/>
              <a:t> </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3200400"/>
            <a:ext cx="3505200" cy="1200329"/>
          </a:xfrm>
          <a:prstGeom prst="rect">
            <a:avLst/>
          </a:prstGeom>
          <a:solidFill>
            <a:srgbClr val="FFFF99"/>
          </a:solidFill>
        </p:spPr>
        <p:txBody>
          <a:bodyPr wrap="square">
            <a:spAutoFit/>
          </a:bodyPr>
          <a:lstStyle/>
          <a:p>
            <a:r>
              <a:rPr lang="en-US" dirty="0"/>
              <a:t>"</a:t>
            </a:r>
            <a:r>
              <a:rPr lang="en-US" i="1" dirty="0"/>
              <a:t>Let's stay away from politics</a:t>
            </a:r>
            <a:br>
              <a:rPr lang="en-US" i="1" dirty="0"/>
            </a:br>
            <a:r>
              <a:rPr lang="en-US" i="1" dirty="0"/>
              <a:t>Regardless of who hollers</a:t>
            </a:r>
            <a:br>
              <a:rPr lang="en-US" i="1" dirty="0"/>
            </a:br>
            <a:r>
              <a:rPr lang="en-US" i="1" dirty="0"/>
              <a:t>Let's not be fooled by childish tricks</a:t>
            </a:r>
            <a:br>
              <a:rPr lang="en-US" i="1" dirty="0"/>
            </a:br>
            <a:r>
              <a:rPr lang="en-US" i="1" dirty="0"/>
              <a:t>LET'S GET OUR THIRTY DOLLARS</a:t>
            </a:r>
            <a:r>
              <a:rPr lang="en-US" dirty="0"/>
              <a:t>"  </a:t>
            </a:r>
          </a:p>
        </p:txBody>
      </p:sp>
      <p:sp>
        <p:nvSpPr>
          <p:cNvPr id="3" name="TextBox 2"/>
          <p:cNvSpPr txBox="1"/>
          <p:nvPr/>
        </p:nvSpPr>
        <p:spPr>
          <a:xfrm>
            <a:off x="152400" y="4926449"/>
            <a:ext cx="1752600" cy="1384995"/>
          </a:xfrm>
          <a:prstGeom prst="rect">
            <a:avLst/>
          </a:prstGeom>
          <a:solidFill>
            <a:srgbClr val="FFFF99"/>
          </a:solidFill>
        </p:spPr>
        <p:txBody>
          <a:bodyPr wrap="square" rtlCol="0">
            <a:spAutoFit/>
          </a:bodyPr>
          <a:lstStyle/>
          <a:p>
            <a:r>
              <a:rPr lang="en-US" sz="1400" dirty="0">
                <a:hlinkClick r:id="rId2"/>
              </a:rPr>
              <a:t>http://news.google.com/newspapers?nid=1144&amp;dat=19401106&amp;id=9o4cAAAAIBAJ&amp;sjid=i44EAAAAIBAJ&amp;pg=2254,5229545</a:t>
            </a:r>
            <a:r>
              <a:rPr lang="en-US" sz="1400" dirty="0"/>
              <a:t> </a:t>
            </a:r>
          </a:p>
        </p:txBody>
      </p:sp>
      <p:pic>
        <p:nvPicPr>
          <p:cNvPr id="4" name="Picture 8" descr="Fall 1992"/>
          <p:cNvPicPr>
            <a:picLocks noChangeAspect="1" noChangeArrowheads="1"/>
          </p:cNvPicPr>
          <p:nvPr/>
        </p:nvPicPr>
        <p:blipFill>
          <a:blip r:embed="rId3" cstate="print"/>
          <a:srcRect l="6084" t="24000" r="5703" b="6000"/>
          <a:stretch>
            <a:fillRect/>
          </a:stretch>
        </p:blipFill>
        <p:spPr bwMode="auto">
          <a:xfrm>
            <a:off x="5181600" y="126123"/>
            <a:ext cx="3810000" cy="4598277"/>
          </a:xfrm>
          <a:prstGeom prst="rect">
            <a:avLst/>
          </a:prstGeom>
          <a:noFill/>
        </p:spPr>
      </p:pic>
      <p:pic>
        <p:nvPicPr>
          <p:cNvPr id="117764" name="Picture 4" descr="http://www.antiquarius.com/shop_image/product/042645_7e983d766570a9842f9c92f0c3745c44.jpg"/>
          <p:cNvPicPr>
            <a:picLocks noChangeAspect="1" noChangeArrowheads="1"/>
          </p:cNvPicPr>
          <p:nvPr/>
        </p:nvPicPr>
        <p:blipFill>
          <a:blip r:embed="rId4" cstate="print"/>
          <a:srcRect/>
          <a:stretch>
            <a:fillRect/>
          </a:stretch>
        </p:blipFill>
        <p:spPr bwMode="auto">
          <a:xfrm>
            <a:off x="1328189" y="152400"/>
            <a:ext cx="3853411" cy="2838450"/>
          </a:xfrm>
          <a:prstGeom prst="rect">
            <a:avLst/>
          </a:prstGeom>
          <a:noFill/>
        </p:spPr>
      </p:pic>
      <p:pic>
        <p:nvPicPr>
          <p:cNvPr id="7" name="Picture 2"/>
          <p:cNvPicPr>
            <a:picLocks noChangeAspect="1" noChangeArrowheads="1"/>
          </p:cNvPicPr>
          <p:nvPr/>
        </p:nvPicPr>
        <p:blipFill>
          <a:blip r:embed="rId5" cstate="print"/>
          <a:srcRect l="33382" t="25275" r="54905" b="5494"/>
          <a:stretch>
            <a:fillRect/>
          </a:stretch>
        </p:blipFill>
        <p:spPr bwMode="auto">
          <a:xfrm>
            <a:off x="0" y="152400"/>
            <a:ext cx="1371600" cy="4320542"/>
          </a:xfrm>
          <a:prstGeom prst="rect">
            <a:avLst/>
          </a:prstGeom>
          <a:noFill/>
          <a:ln w="9525">
            <a:noFill/>
            <a:miter lim="800000"/>
            <a:headEnd/>
            <a:tailEnd/>
          </a:ln>
        </p:spPr>
      </p:pic>
      <p:sp>
        <p:nvSpPr>
          <p:cNvPr id="9" name="TextBox 8"/>
          <p:cNvSpPr txBox="1"/>
          <p:nvPr/>
        </p:nvSpPr>
        <p:spPr>
          <a:xfrm>
            <a:off x="4648200" y="4800600"/>
            <a:ext cx="4343400" cy="1815882"/>
          </a:xfrm>
          <a:prstGeom prst="rect">
            <a:avLst/>
          </a:prstGeom>
          <a:solidFill>
            <a:srgbClr val="00B0F0"/>
          </a:solidFill>
        </p:spPr>
        <p:txBody>
          <a:bodyPr wrap="square" rtlCol="0">
            <a:spAutoFit/>
          </a:bodyPr>
          <a:lstStyle/>
          <a:p>
            <a:r>
              <a:rPr lang="en-US" sz="1600" dirty="0"/>
              <a:t>Ham and eggs began as a derisive reference to the pension plan but the movement picked it up and the call and response of ham and eggs reminded some critics of </a:t>
            </a:r>
            <a:r>
              <a:rPr lang="en-US" sz="1600" dirty="0" err="1"/>
              <a:t>seig</a:t>
            </a:r>
            <a:r>
              <a:rPr lang="en-US" sz="1600" dirty="0"/>
              <a:t> heil. The movement did have anti-</a:t>
            </a:r>
            <a:r>
              <a:rPr lang="en-US" sz="1600" dirty="0" err="1"/>
              <a:t>semitic</a:t>
            </a:r>
            <a:r>
              <a:rPr lang="en-US" sz="1600" dirty="0"/>
              <a:t>, pro-Nazi, and dictatorial, and elements. I wonder if Capra had it in mind in </a:t>
            </a:r>
            <a:r>
              <a:rPr lang="en-US" sz="1600" u="sng" dirty="0"/>
              <a:t>Meet John Doe</a:t>
            </a:r>
            <a:r>
              <a:rPr lang="en-US" sz="1600" dirty="0"/>
              <a:t>. </a:t>
            </a:r>
          </a:p>
        </p:txBody>
      </p:sp>
      <p:pic>
        <p:nvPicPr>
          <p:cNvPr id="117767" name="Picture 7" descr="http://t1.gstatic.com/images?q=tbn:ANd9GcTG6_1KInaJibuIuomCe51cz0kuLPF2MnDUud5z7aTgkSSDXkOg"/>
          <p:cNvPicPr>
            <a:picLocks noChangeAspect="1" noChangeArrowheads="1"/>
          </p:cNvPicPr>
          <p:nvPr/>
        </p:nvPicPr>
        <p:blipFill>
          <a:blip r:embed="rId6" cstate="print"/>
          <a:srcRect/>
          <a:stretch>
            <a:fillRect/>
          </a:stretch>
        </p:blipFill>
        <p:spPr bwMode="auto">
          <a:xfrm>
            <a:off x="1905000" y="4699296"/>
            <a:ext cx="2590800" cy="1968206"/>
          </a:xfrm>
          <a:prstGeom prst="rect">
            <a:avLst/>
          </a:prstGeom>
          <a:noFill/>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l="41215" t="59890" r="25403" b="13736"/>
          <a:stretch>
            <a:fillRect/>
          </a:stretch>
        </p:blipFill>
        <p:spPr bwMode="auto">
          <a:xfrm>
            <a:off x="381000" y="457199"/>
            <a:ext cx="7620000" cy="3208421"/>
          </a:xfrm>
          <a:prstGeom prst="rect">
            <a:avLst/>
          </a:prstGeom>
          <a:noFill/>
          <a:ln w="9525">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WINDOWS\Desktop\50's Bombed cities\JpnSChna.jpg"/>
          <p:cNvPicPr>
            <a:picLocks noChangeAspect="1" noChangeArrowheads="1"/>
          </p:cNvPicPr>
          <p:nvPr/>
        </p:nvPicPr>
        <p:blipFill>
          <a:blip r:embed="rId2" cstate="print"/>
          <a:srcRect l="4854" t="7167"/>
          <a:stretch>
            <a:fillRect/>
          </a:stretch>
        </p:blipFill>
        <p:spPr bwMode="auto">
          <a:xfrm>
            <a:off x="2686050" y="0"/>
            <a:ext cx="6457950" cy="4267200"/>
          </a:xfrm>
          <a:prstGeom prst="rect">
            <a:avLst/>
          </a:prstGeom>
          <a:noFill/>
          <a:ln w="9525">
            <a:noFill/>
            <a:miter lim="800000"/>
            <a:headEnd/>
            <a:tailEnd/>
          </a:ln>
        </p:spPr>
      </p:pic>
      <p:sp>
        <p:nvSpPr>
          <p:cNvPr id="15363" name="Text Box 3"/>
          <p:cNvSpPr txBox="1">
            <a:spLocks noChangeArrowheads="1"/>
          </p:cNvSpPr>
          <p:nvPr/>
        </p:nvSpPr>
        <p:spPr bwMode="auto">
          <a:xfrm>
            <a:off x="304800" y="685800"/>
            <a:ext cx="2301875" cy="1200329"/>
          </a:xfrm>
          <a:prstGeom prst="rect">
            <a:avLst/>
          </a:prstGeom>
          <a:solidFill>
            <a:srgbClr val="FFFF99"/>
          </a:solidFill>
          <a:ln w="9525">
            <a:noFill/>
            <a:miter lim="800000"/>
            <a:headEnd/>
            <a:tailEnd/>
          </a:ln>
        </p:spPr>
        <p:txBody>
          <a:bodyPr wrap="square">
            <a:spAutoFit/>
          </a:bodyPr>
          <a:lstStyle/>
          <a:p>
            <a:r>
              <a:rPr lang="en-US" dirty="0"/>
              <a:t>Japanese invasion of Manchuria, 1931, then China proper 1937</a:t>
            </a:r>
          </a:p>
        </p:txBody>
      </p:sp>
      <p:pic>
        <p:nvPicPr>
          <p:cNvPr id="15364" name="Picture 4"/>
          <p:cNvPicPr>
            <a:picLocks noChangeAspect="1" noChangeArrowheads="1"/>
          </p:cNvPicPr>
          <p:nvPr/>
        </p:nvPicPr>
        <p:blipFill>
          <a:blip r:embed="rId3" cstate="print"/>
          <a:srcRect/>
          <a:stretch>
            <a:fillRect/>
          </a:stretch>
        </p:blipFill>
        <p:spPr bwMode="auto">
          <a:xfrm>
            <a:off x="4419600" y="4022725"/>
            <a:ext cx="4724400" cy="2835275"/>
          </a:xfrm>
          <a:prstGeom prst="rect">
            <a:avLst/>
          </a:prstGeom>
          <a:noFill/>
          <a:ln w="9525">
            <a:noFill/>
            <a:miter lim="800000"/>
            <a:headEnd/>
            <a:tailEnd/>
          </a:ln>
        </p:spPr>
      </p:pic>
      <p:pic>
        <p:nvPicPr>
          <p:cNvPr id="15365" name="Picture 5"/>
          <p:cNvPicPr>
            <a:picLocks noChangeAspect="1" noChangeArrowheads="1"/>
          </p:cNvPicPr>
          <p:nvPr/>
        </p:nvPicPr>
        <p:blipFill>
          <a:blip r:embed="rId4" cstate="print"/>
          <a:srcRect/>
          <a:stretch>
            <a:fillRect/>
          </a:stretch>
        </p:blipFill>
        <p:spPr bwMode="auto">
          <a:xfrm>
            <a:off x="0" y="3941763"/>
            <a:ext cx="4324350" cy="2916237"/>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farm1.static.flickr.com/165/334182322_651db1775f_o.jpg"/>
          <p:cNvPicPr>
            <a:picLocks noChangeAspect="1" noChangeArrowheads="1"/>
          </p:cNvPicPr>
          <p:nvPr/>
        </p:nvPicPr>
        <p:blipFill>
          <a:blip r:embed="rId2" cstate="print"/>
          <a:srcRect/>
          <a:stretch>
            <a:fillRect/>
          </a:stretch>
        </p:blipFill>
        <p:spPr bwMode="auto">
          <a:xfrm>
            <a:off x="914400" y="228600"/>
            <a:ext cx="7143750" cy="6057901"/>
          </a:xfrm>
          <a:prstGeom prst="rect">
            <a:avLst/>
          </a:prstGeom>
          <a:noFill/>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1914525"/>
            <a:ext cx="3911600" cy="4943475"/>
          </a:xfrm>
          <a:prstGeom prst="rect">
            <a:avLst/>
          </a:prstGeom>
          <a:noFill/>
          <a:ln w="9525">
            <a:noFill/>
            <a:miter lim="800000"/>
            <a:headEnd/>
            <a:tailEnd/>
          </a:ln>
        </p:spPr>
      </p:pic>
      <p:sp>
        <p:nvSpPr>
          <p:cNvPr id="16387" name="TextBox 2"/>
          <p:cNvSpPr txBox="1">
            <a:spLocks noChangeArrowheads="1"/>
          </p:cNvSpPr>
          <p:nvPr/>
        </p:nvSpPr>
        <p:spPr bwMode="auto">
          <a:xfrm>
            <a:off x="5257800" y="6248400"/>
            <a:ext cx="2081213" cy="461963"/>
          </a:xfrm>
          <a:prstGeom prst="rect">
            <a:avLst/>
          </a:prstGeom>
          <a:solidFill>
            <a:srgbClr val="FFFF99"/>
          </a:solidFill>
          <a:ln w="9525">
            <a:noFill/>
            <a:miter lim="800000"/>
            <a:headEnd/>
            <a:tailEnd/>
          </a:ln>
        </p:spPr>
        <p:txBody>
          <a:bodyPr wrap="none">
            <a:spAutoFit/>
          </a:bodyPr>
          <a:lstStyle/>
          <a:p>
            <a:r>
              <a:rPr lang="en-US" dirty="0"/>
              <a:t>Guernica, 1937</a:t>
            </a:r>
          </a:p>
        </p:txBody>
      </p:sp>
      <p:pic>
        <p:nvPicPr>
          <p:cNvPr id="16388" name="Picture 3"/>
          <p:cNvPicPr>
            <a:picLocks noChangeAspect="1" noChangeArrowheads="1"/>
          </p:cNvPicPr>
          <p:nvPr/>
        </p:nvPicPr>
        <p:blipFill>
          <a:blip r:embed="rId3" cstate="print"/>
          <a:srcRect/>
          <a:stretch>
            <a:fillRect/>
          </a:stretch>
        </p:blipFill>
        <p:spPr bwMode="auto">
          <a:xfrm>
            <a:off x="2509838" y="0"/>
            <a:ext cx="6634162" cy="3124200"/>
          </a:xfrm>
          <a:prstGeom prst="rect">
            <a:avLst/>
          </a:prstGeom>
          <a:noFill/>
          <a:ln w="9525">
            <a:noFill/>
            <a:miter lim="800000"/>
            <a:headEnd/>
            <a:tailEnd/>
          </a:ln>
        </p:spPr>
      </p:pic>
      <p:pic>
        <p:nvPicPr>
          <p:cNvPr id="16389" name="Picture 4"/>
          <p:cNvPicPr>
            <a:picLocks noChangeAspect="1" noChangeArrowheads="1"/>
          </p:cNvPicPr>
          <p:nvPr/>
        </p:nvPicPr>
        <p:blipFill>
          <a:blip r:embed="rId4" cstate="print"/>
          <a:srcRect/>
          <a:stretch>
            <a:fillRect/>
          </a:stretch>
        </p:blipFill>
        <p:spPr bwMode="auto">
          <a:xfrm>
            <a:off x="4038600" y="3132138"/>
            <a:ext cx="4933950" cy="3030537"/>
          </a:xfrm>
          <a:prstGeom prst="rect">
            <a:avLst/>
          </a:prstGeom>
          <a:noFill/>
          <a:ln w="9525">
            <a:noFill/>
            <a:miter lim="800000"/>
            <a:headEnd/>
            <a:tailEnd/>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6" descr="C:\WINDOWS\Desktop\50's Bombed cities\Warsaw.jpg"/>
          <p:cNvPicPr>
            <a:picLocks noChangeAspect="1" noChangeArrowheads="1"/>
          </p:cNvPicPr>
          <p:nvPr/>
        </p:nvPicPr>
        <p:blipFill>
          <a:blip r:embed="rId2" cstate="print">
            <a:lum bright="36000" contrast="-24000"/>
          </a:blip>
          <a:srcRect b="57222"/>
          <a:stretch>
            <a:fillRect/>
          </a:stretch>
        </p:blipFill>
        <p:spPr bwMode="auto">
          <a:xfrm>
            <a:off x="381000" y="228600"/>
            <a:ext cx="5105400" cy="3260725"/>
          </a:xfrm>
          <a:prstGeom prst="rect">
            <a:avLst/>
          </a:prstGeom>
          <a:noFill/>
          <a:ln w="9525">
            <a:noFill/>
            <a:miter lim="800000"/>
            <a:headEnd/>
            <a:tailEnd/>
          </a:ln>
        </p:spPr>
      </p:pic>
      <p:pic>
        <p:nvPicPr>
          <p:cNvPr id="17411" name="Picture 1027" descr="C:\WINDOWS\Desktop\50's Bombed cities\Warsaw.jpg"/>
          <p:cNvPicPr>
            <a:picLocks noChangeAspect="1" noChangeArrowheads="1"/>
          </p:cNvPicPr>
          <p:nvPr/>
        </p:nvPicPr>
        <p:blipFill>
          <a:blip r:embed="rId2" cstate="print"/>
          <a:srcRect t="51720" b="6465"/>
          <a:stretch>
            <a:fillRect/>
          </a:stretch>
        </p:blipFill>
        <p:spPr bwMode="auto">
          <a:xfrm>
            <a:off x="3962400" y="3581400"/>
            <a:ext cx="5019675" cy="3133725"/>
          </a:xfrm>
          <a:prstGeom prst="rect">
            <a:avLst/>
          </a:prstGeom>
          <a:noFill/>
          <a:ln w="9525">
            <a:noFill/>
            <a:miter lim="800000"/>
            <a:headEnd/>
            <a:tailEnd/>
          </a:ln>
        </p:spPr>
      </p:pic>
      <p:sp>
        <p:nvSpPr>
          <p:cNvPr id="17412" name="Text Box 1028"/>
          <p:cNvSpPr txBox="1">
            <a:spLocks noChangeArrowheads="1"/>
          </p:cNvSpPr>
          <p:nvPr/>
        </p:nvSpPr>
        <p:spPr bwMode="auto">
          <a:xfrm>
            <a:off x="5775325" y="727075"/>
            <a:ext cx="2746649" cy="369332"/>
          </a:xfrm>
          <a:prstGeom prst="rect">
            <a:avLst/>
          </a:prstGeom>
          <a:solidFill>
            <a:srgbClr val="FFFF99"/>
          </a:solidFill>
          <a:ln w="9525">
            <a:noFill/>
            <a:miter lim="800000"/>
            <a:headEnd/>
            <a:tailEnd/>
          </a:ln>
        </p:spPr>
        <p:txBody>
          <a:bodyPr wrap="none">
            <a:spAutoFit/>
          </a:bodyPr>
          <a:lstStyle/>
          <a:p>
            <a:r>
              <a:rPr lang="en-US" dirty="0"/>
              <a:t>Old Market Square Warsaw</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228601" y="152400"/>
            <a:ext cx="5029199" cy="646331"/>
          </a:xfrm>
          <a:prstGeom prst="rect">
            <a:avLst/>
          </a:prstGeom>
          <a:solidFill>
            <a:srgbClr val="FFFF99"/>
          </a:solidFill>
          <a:ln w="9525">
            <a:noFill/>
            <a:miter lim="800000"/>
            <a:headEnd/>
            <a:tailEnd/>
          </a:ln>
        </p:spPr>
        <p:txBody>
          <a:bodyPr wrap="square">
            <a:spAutoFit/>
          </a:bodyPr>
          <a:lstStyle/>
          <a:p>
            <a:r>
              <a:rPr lang="en-US" dirty="0"/>
              <a:t>Rotterdam:  “</a:t>
            </a:r>
            <a:r>
              <a:rPr lang="en-US" dirty="0" err="1"/>
              <a:t>Schrecklichkeit</a:t>
            </a:r>
            <a:r>
              <a:rPr lang="en-US" dirty="0"/>
              <a:t>” (frightfulness), bombing designed to terrorize civilian populations</a:t>
            </a:r>
          </a:p>
        </p:txBody>
      </p:sp>
      <p:pic>
        <p:nvPicPr>
          <p:cNvPr id="18435" name="Picture 3" descr="Rotterdm"/>
          <p:cNvPicPr>
            <a:picLocks noChangeAspect="1" noChangeArrowheads="1"/>
          </p:cNvPicPr>
          <p:nvPr/>
        </p:nvPicPr>
        <p:blipFill>
          <a:blip r:embed="rId2" cstate="print">
            <a:lum bright="-12000"/>
          </a:blip>
          <a:srcRect/>
          <a:stretch>
            <a:fillRect/>
          </a:stretch>
        </p:blipFill>
        <p:spPr bwMode="auto">
          <a:xfrm>
            <a:off x="762000" y="1219200"/>
            <a:ext cx="7924800" cy="5422900"/>
          </a:xfrm>
          <a:prstGeom prst="rect">
            <a:avLst/>
          </a:prstGeom>
          <a:noFill/>
          <a:ln w="9525">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rotterTr"/>
          <p:cNvPicPr>
            <a:picLocks noChangeAspect="1" noChangeArrowheads="1"/>
          </p:cNvPicPr>
          <p:nvPr/>
        </p:nvPicPr>
        <p:blipFill>
          <a:blip r:embed="rId2" cstate="print"/>
          <a:srcRect/>
          <a:stretch>
            <a:fillRect/>
          </a:stretch>
        </p:blipFill>
        <p:spPr bwMode="auto">
          <a:xfrm>
            <a:off x="381000" y="95250"/>
            <a:ext cx="8382000" cy="6667500"/>
          </a:xfrm>
          <a:prstGeom prst="rect">
            <a:avLst/>
          </a:prstGeom>
          <a:noFill/>
          <a:ln w="9525">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rotnoir"/>
          <p:cNvPicPr>
            <a:picLocks noChangeAspect="1" noChangeArrowheads="1"/>
          </p:cNvPicPr>
          <p:nvPr/>
        </p:nvPicPr>
        <p:blipFill>
          <a:blip r:embed="rId2" cstate="print"/>
          <a:srcRect l="4494" t="12910" r="3371" b="9624"/>
          <a:stretch>
            <a:fillRect/>
          </a:stretch>
        </p:blipFill>
        <p:spPr bwMode="auto">
          <a:xfrm>
            <a:off x="228600" y="228600"/>
            <a:ext cx="8610600" cy="5670550"/>
          </a:xfrm>
          <a:prstGeom prst="rect">
            <a:avLst/>
          </a:prstGeom>
          <a:noFill/>
          <a:ln w="9525">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descr="C:\WINDOWS\Desktop\50's Bombed cities\DtchFath.jpg"/>
          <p:cNvPicPr>
            <a:picLocks noChangeAspect="1" noChangeArrowheads="1"/>
          </p:cNvPicPr>
          <p:nvPr/>
        </p:nvPicPr>
        <p:blipFill>
          <a:blip r:embed="rId2" cstate="print">
            <a:lum bright="-6000"/>
          </a:blip>
          <a:srcRect l="12889" b="4874"/>
          <a:stretch>
            <a:fillRect/>
          </a:stretch>
        </p:blipFill>
        <p:spPr bwMode="auto">
          <a:xfrm>
            <a:off x="990600" y="762000"/>
            <a:ext cx="7972425" cy="5949950"/>
          </a:xfrm>
          <a:prstGeom prst="rect">
            <a:avLst/>
          </a:prstGeom>
          <a:noFill/>
          <a:ln w="9525">
            <a:noFill/>
            <a:miter lim="800000"/>
            <a:headEnd/>
            <a:tailEnd/>
          </a:ln>
        </p:spPr>
      </p:pic>
      <p:sp>
        <p:nvSpPr>
          <p:cNvPr id="21507" name="Text Box 1027"/>
          <p:cNvSpPr txBox="1">
            <a:spLocks noChangeArrowheads="1"/>
          </p:cNvSpPr>
          <p:nvPr/>
        </p:nvSpPr>
        <p:spPr bwMode="auto">
          <a:xfrm>
            <a:off x="304800" y="228600"/>
            <a:ext cx="2035175" cy="457200"/>
          </a:xfrm>
          <a:prstGeom prst="rect">
            <a:avLst/>
          </a:prstGeom>
          <a:solidFill>
            <a:srgbClr val="FFFF99"/>
          </a:solidFill>
          <a:ln w="9525">
            <a:noFill/>
            <a:miter lim="800000"/>
            <a:headEnd/>
            <a:tailEnd/>
          </a:ln>
        </p:spPr>
        <p:txBody>
          <a:bodyPr wrap="none">
            <a:spAutoFit/>
          </a:bodyPr>
          <a:lstStyle/>
          <a:p>
            <a:r>
              <a:rPr lang="en-US"/>
              <a:t>Dutch civilians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WINDOWS\Desktop\50's Bombed cities\BmbStPal.jpg"/>
          <p:cNvPicPr>
            <a:picLocks noChangeAspect="1" noChangeArrowheads="1"/>
          </p:cNvPicPr>
          <p:nvPr/>
        </p:nvPicPr>
        <p:blipFill>
          <a:blip r:embed="rId2" cstate="print"/>
          <a:srcRect l="1315" t="62062" r="32950"/>
          <a:stretch>
            <a:fillRect/>
          </a:stretch>
        </p:blipFill>
        <p:spPr bwMode="auto">
          <a:xfrm>
            <a:off x="228600" y="2909888"/>
            <a:ext cx="8763000" cy="3749675"/>
          </a:xfrm>
          <a:prstGeom prst="rect">
            <a:avLst/>
          </a:prstGeom>
          <a:noFill/>
          <a:ln w="9525">
            <a:noFill/>
            <a:miter lim="800000"/>
            <a:headEnd/>
            <a:tailEnd/>
          </a:ln>
        </p:spPr>
      </p:pic>
      <p:pic>
        <p:nvPicPr>
          <p:cNvPr id="22531" name="Picture 3" descr="C:\WINDOWS\Desktop\50's Bombed cities\BmbStPal.jpg"/>
          <p:cNvPicPr>
            <a:picLocks noChangeAspect="1" noChangeArrowheads="1"/>
          </p:cNvPicPr>
          <p:nvPr/>
        </p:nvPicPr>
        <p:blipFill>
          <a:blip r:embed="rId2" cstate="print"/>
          <a:srcRect r="32950" b="41486"/>
          <a:stretch>
            <a:fillRect/>
          </a:stretch>
        </p:blipFill>
        <p:spPr bwMode="auto">
          <a:xfrm>
            <a:off x="4953000" y="228600"/>
            <a:ext cx="3886200" cy="2514600"/>
          </a:xfrm>
          <a:prstGeom prst="rect">
            <a:avLst/>
          </a:prstGeom>
          <a:noFill/>
          <a:ln w="9525">
            <a:noFill/>
            <a:miter lim="800000"/>
            <a:headEnd/>
            <a:tailEnd/>
          </a:ln>
        </p:spPr>
      </p:pic>
      <p:sp>
        <p:nvSpPr>
          <p:cNvPr id="22532" name="Text Box 5"/>
          <p:cNvSpPr txBox="1">
            <a:spLocks noChangeArrowheads="1"/>
          </p:cNvSpPr>
          <p:nvPr/>
        </p:nvSpPr>
        <p:spPr bwMode="auto">
          <a:xfrm>
            <a:off x="304800" y="457200"/>
            <a:ext cx="4270336" cy="369332"/>
          </a:xfrm>
          <a:prstGeom prst="rect">
            <a:avLst/>
          </a:prstGeom>
          <a:solidFill>
            <a:srgbClr val="FFFF99"/>
          </a:solidFill>
          <a:ln w="9525">
            <a:noFill/>
            <a:miter lim="800000"/>
            <a:headEnd/>
            <a:tailEnd/>
          </a:ln>
        </p:spPr>
        <p:txBody>
          <a:bodyPr wrap="none">
            <a:spAutoFit/>
          </a:bodyPr>
          <a:lstStyle/>
          <a:p>
            <a:r>
              <a:rPr lang="en-US" dirty="0"/>
              <a:t>London Blitz over St. Paul’s and from the air</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descr="C:\WINDOWS\Desktop\50's Bombed cities\CvntRuin.jpg"/>
          <p:cNvPicPr>
            <a:picLocks noChangeAspect="1" noChangeArrowheads="1"/>
          </p:cNvPicPr>
          <p:nvPr/>
        </p:nvPicPr>
        <p:blipFill>
          <a:blip r:embed="rId2" cstate="print"/>
          <a:srcRect b="3767"/>
          <a:stretch>
            <a:fillRect/>
          </a:stretch>
        </p:blipFill>
        <p:spPr bwMode="auto">
          <a:xfrm>
            <a:off x="4495800" y="228600"/>
            <a:ext cx="4468813" cy="6400800"/>
          </a:xfrm>
          <a:prstGeom prst="rect">
            <a:avLst/>
          </a:prstGeom>
          <a:noFill/>
          <a:ln w="9525">
            <a:noFill/>
            <a:miter lim="800000"/>
            <a:headEnd/>
            <a:tailEnd/>
          </a:ln>
        </p:spPr>
      </p:pic>
      <p:pic>
        <p:nvPicPr>
          <p:cNvPr id="24579" name="Picture 1027" descr="C:\WINDOWS\Desktop\50's Bombed cities\Coventry.jpg"/>
          <p:cNvPicPr>
            <a:picLocks noChangeAspect="1" noChangeArrowheads="1"/>
          </p:cNvPicPr>
          <p:nvPr/>
        </p:nvPicPr>
        <p:blipFill>
          <a:blip r:embed="rId3" cstate="print"/>
          <a:srcRect l="3432" r="2216" b="7808"/>
          <a:stretch>
            <a:fillRect/>
          </a:stretch>
        </p:blipFill>
        <p:spPr bwMode="auto">
          <a:xfrm>
            <a:off x="152400" y="304800"/>
            <a:ext cx="4191000" cy="5867400"/>
          </a:xfrm>
          <a:prstGeom prst="rect">
            <a:avLst/>
          </a:prstGeom>
          <a:noFill/>
          <a:ln w="9525">
            <a:noFill/>
            <a:miter lim="800000"/>
            <a:headEnd/>
            <a:tailEnd/>
          </a:ln>
        </p:spPr>
      </p:pic>
      <p:sp>
        <p:nvSpPr>
          <p:cNvPr id="24580" name="Text Box 1028"/>
          <p:cNvSpPr txBox="1">
            <a:spLocks noChangeArrowheads="1"/>
          </p:cNvSpPr>
          <p:nvPr/>
        </p:nvSpPr>
        <p:spPr bwMode="auto">
          <a:xfrm>
            <a:off x="136525" y="6289675"/>
            <a:ext cx="3743325" cy="457200"/>
          </a:xfrm>
          <a:prstGeom prst="rect">
            <a:avLst/>
          </a:prstGeom>
          <a:solidFill>
            <a:srgbClr val="FFFF99"/>
          </a:solidFill>
          <a:ln w="9525">
            <a:noFill/>
            <a:miter lim="800000"/>
            <a:headEnd/>
            <a:tailEnd/>
          </a:ln>
        </p:spPr>
        <p:txBody>
          <a:bodyPr wrap="none">
            <a:spAutoFit/>
          </a:bodyPr>
          <a:lstStyle/>
          <a:p>
            <a:r>
              <a:rPr lang="en-US" dirty="0"/>
              <a:t>Coventry Cathedral, England</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WINDOWS\Desktop\50's Bombed cities\BmbStPal.jpg"/>
          <p:cNvPicPr>
            <a:picLocks noChangeAspect="1" noChangeArrowheads="1"/>
          </p:cNvPicPr>
          <p:nvPr/>
        </p:nvPicPr>
        <p:blipFill>
          <a:blip r:embed="rId2" cstate="print"/>
          <a:srcRect l="69679" t="44330" r="1396"/>
          <a:stretch>
            <a:fillRect/>
          </a:stretch>
        </p:blipFill>
        <p:spPr bwMode="auto">
          <a:xfrm>
            <a:off x="4648200" y="609600"/>
            <a:ext cx="4238625" cy="6049963"/>
          </a:xfrm>
          <a:prstGeom prst="rect">
            <a:avLst/>
          </a:prstGeom>
          <a:noFill/>
          <a:ln w="9525">
            <a:noFill/>
            <a:miter lim="800000"/>
            <a:headEnd/>
            <a:tailEnd/>
          </a:ln>
        </p:spPr>
      </p:pic>
      <p:pic>
        <p:nvPicPr>
          <p:cNvPr id="23555" name="Picture 3" descr="C:\WINDOWS\Desktop\50's Bombed cities\BmbStPal.jpg"/>
          <p:cNvPicPr>
            <a:picLocks noChangeAspect="1" noChangeArrowheads="1"/>
          </p:cNvPicPr>
          <p:nvPr/>
        </p:nvPicPr>
        <p:blipFill>
          <a:blip r:embed="rId2" cstate="print"/>
          <a:srcRect l="69679" r="1396" b="59216"/>
          <a:stretch>
            <a:fillRect/>
          </a:stretch>
        </p:blipFill>
        <p:spPr bwMode="auto">
          <a:xfrm>
            <a:off x="152400" y="2133600"/>
            <a:ext cx="4300538" cy="4495800"/>
          </a:xfrm>
          <a:prstGeom prst="rect">
            <a:avLst/>
          </a:prstGeom>
          <a:noFill/>
          <a:ln w="9525">
            <a:noFill/>
            <a:miter lim="800000"/>
            <a:headEnd/>
            <a:tailEnd/>
          </a:ln>
        </p:spPr>
      </p:pic>
      <p:sp>
        <p:nvSpPr>
          <p:cNvPr id="23556" name="Text Box 4"/>
          <p:cNvSpPr txBox="1">
            <a:spLocks noChangeArrowheads="1"/>
          </p:cNvSpPr>
          <p:nvPr/>
        </p:nvSpPr>
        <p:spPr bwMode="auto">
          <a:xfrm>
            <a:off x="212725" y="193675"/>
            <a:ext cx="3948113" cy="923330"/>
          </a:xfrm>
          <a:prstGeom prst="rect">
            <a:avLst/>
          </a:prstGeom>
          <a:solidFill>
            <a:srgbClr val="FFFF99"/>
          </a:solidFill>
          <a:ln w="9525">
            <a:noFill/>
            <a:miter lim="800000"/>
            <a:headEnd/>
            <a:tailEnd/>
          </a:ln>
        </p:spPr>
        <p:txBody>
          <a:bodyPr wrap="square">
            <a:spAutoFit/>
          </a:bodyPr>
          <a:lstStyle/>
          <a:p>
            <a:r>
              <a:rPr lang="en-US" dirty="0"/>
              <a:t>London Blitz - during the blitz Churchill called for “exterminating” air attacks on German cities.  </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engStrv"/>
          <p:cNvPicPr>
            <a:picLocks noChangeAspect="1" noChangeArrowheads="1"/>
          </p:cNvPicPr>
          <p:nvPr/>
        </p:nvPicPr>
        <p:blipFill>
          <a:blip r:embed="rId2" cstate="print"/>
          <a:srcRect l="3159" t="5560"/>
          <a:stretch>
            <a:fillRect/>
          </a:stretch>
        </p:blipFill>
        <p:spPr bwMode="auto">
          <a:xfrm>
            <a:off x="4125913" y="304800"/>
            <a:ext cx="4565650" cy="6400800"/>
          </a:xfrm>
          <a:prstGeom prst="rect">
            <a:avLst/>
          </a:prstGeom>
          <a:noFill/>
          <a:ln w="9525">
            <a:noFill/>
            <a:miter lim="800000"/>
            <a:headEnd/>
            <a:tailEnd/>
          </a:ln>
        </p:spPr>
      </p:pic>
      <p:sp>
        <p:nvSpPr>
          <p:cNvPr id="16387" name="Text Box 3"/>
          <p:cNvSpPr txBox="1">
            <a:spLocks noChangeArrowheads="1"/>
          </p:cNvSpPr>
          <p:nvPr/>
        </p:nvSpPr>
        <p:spPr bwMode="auto">
          <a:xfrm>
            <a:off x="212725" y="1238250"/>
            <a:ext cx="2835275" cy="3570208"/>
          </a:xfrm>
          <a:prstGeom prst="rect">
            <a:avLst/>
          </a:prstGeom>
          <a:solidFill>
            <a:srgbClr val="FFFF99"/>
          </a:solidFill>
          <a:ln w="9525">
            <a:noFill/>
            <a:miter lim="800000"/>
            <a:headEnd/>
            <a:tailEnd/>
          </a:ln>
        </p:spPr>
        <p:txBody>
          <a:bodyPr wrap="square">
            <a:spAutoFit/>
          </a:bodyPr>
          <a:lstStyle/>
          <a:p>
            <a:r>
              <a:rPr lang="en-US" sz="3200" dirty="0">
                <a:latin typeface="Times New Roman" pitchFamily="18" charset="0"/>
                <a:cs typeface="Times New Roman" pitchFamily="18" charset="0"/>
              </a:rPr>
              <a:t>Leningrad Siege</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Hitler’s plan was to weaken</a:t>
            </a:r>
          </a:p>
          <a:p>
            <a:r>
              <a:rPr lang="en-US" dirty="0">
                <a:latin typeface="Times New Roman" pitchFamily="18" charset="0"/>
                <a:cs typeface="Times New Roman" pitchFamily="18" charset="0"/>
              </a:rPr>
              <a:t> the city “by terror</a:t>
            </a:r>
          </a:p>
          <a:p>
            <a:r>
              <a:rPr lang="en-US" dirty="0">
                <a:latin typeface="Times New Roman" pitchFamily="18" charset="0"/>
                <a:cs typeface="Times New Roman" pitchFamily="18" charset="0"/>
              </a:rPr>
              <a:t> and growing starvation,” </a:t>
            </a:r>
          </a:p>
          <a:p>
            <a:r>
              <a:rPr lang="en-US" dirty="0">
                <a:latin typeface="Times New Roman" pitchFamily="18" charset="0"/>
                <a:cs typeface="Times New Roman" pitchFamily="18" charset="0"/>
              </a:rPr>
              <a:t>then “remove the survivors</a:t>
            </a:r>
          </a:p>
          <a:p>
            <a:r>
              <a:rPr lang="en-US" dirty="0">
                <a:latin typeface="Times New Roman" pitchFamily="18" charset="0"/>
                <a:cs typeface="Times New Roman" pitchFamily="18" charset="0"/>
              </a:rPr>
              <a:t> in captivity in the </a:t>
            </a:r>
          </a:p>
          <a:p>
            <a:r>
              <a:rPr lang="en-US" dirty="0">
                <a:latin typeface="Times New Roman" pitchFamily="18" charset="0"/>
                <a:cs typeface="Times New Roman" pitchFamily="18" charset="0"/>
              </a:rPr>
              <a:t> interior of Russia, </a:t>
            </a:r>
          </a:p>
          <a:p>
            <a:r>
              <a:rPr lang="en-US" dirty="0">
                <a:latin typeface="Times New Roman" pitchFamily="18" charset="0"/>
                <a:cs typeface="Times New Roman" pitchFamily="18" charset="0"/>
              </a:rPr>
              <a:t>[and] level Leningrad to</a:t>
            </a:r>
          </a:p>
          <a:p>
            <a:r>
              <a:rPr lang="en-US" dirty="0">
                <a:latin typeface="Times New Roman" pitchFamily="18" charset="0"/>
                <a:cs typeface="Times New Roman" pitchFamily="18" charset="0"/>
              </a:rPr>
              <a:t> the ground with high</a:t>
            </a:r>
          </a:p>
          <a:p>
            <a:r>
              <a:rPr lang="en-US" dirty="0">
                <a:latin typeface="Times New Roman" pitchFamily="18" charset="0"/>
                <a:cs typeface="Times New Roman" pitchFamily="18" charset="0"/>
              </a:rPr>
              <a:t> explosives.”</a:t>
            </a:r>
            <a:endParaRPr lang="en-US" sz="2000" dirty="0">
              <a:latin typeface="Times New Roman" pitchFamily="18" charset="0"/>
              <a:cs typeface="Times New Roman" pitchFamily="18"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arm1.static.flickr.com/125/334182316_76e70438db_o.jpg"/>
          <p:cNvPicPr>
            <a:picLocks noChangeAspect="1" noChangeArrowheads="1"/>
          </p:cNvPicPr>
          <p:nvPr/>
        </p:nvPicPr>
        <p:blipFill>
          <a:blip r:embed="rId2" cstate="print"/>
          <a:srcRect/>
          <a:stretch>
            <a:fillRect/>
          </a:stretch>
        </p:blipFill>
        <p:spPr bwMode="auto">
          <a:xfrm>
            <a:off x="914400" y="158698"/>
            <a:ext cx="7696200" cy="6546902"/>
          </a:xfrm>
          <a:prstGeom prst="rect">
            <a:avLst/>
          </a:prstGeom>
          <a:noFill/>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LengSeig"/>
          <p:cNvPicPr>
            <a:picLocks noChangeAspect="1" noChangeArrowheads="1"/>
          </p:cNvPicPr>
          <p:nvPr/>
        </p:nvPicPr>
        <p:blipFill>
          <a:blip r:embed="rId2" cstate="print"/>
          <a:srcRect/>
          <a:stretch>
            <a:fillRect/>
          </a:stretch>
        </p:blipFill>
        <p:spPr bwMode="auto">
          <a:xfrm>
            <a:off x="304800" y="731838"/>
            <a:ext cx="8534400" cy="5821362"/>
          </a:xfrm>
          <a:prstGeom prst="rect">
            <a:avLst/>
          </a:prstGeom>
          <a:noFill/>
          <a:ln w="9525">
            <a:noFill/>
            <a:miter lim="800000"/>
            <a:headEnd/>
            <a:tailEnd/>
          </a:ln>
        </p:spPr>
      </p:pic>
      <p:sp>
        <p:nvSpPr>
          <p:cNvPr id="25603" name="Text Box 3"/>
          <p:cNvSpPr txBox="1">
            <a:spLocks noChangeArrowheads="1"/>
          </p:cNvSpPr>
          <p:nvPr/>
        </p:nvSpPr>
        <p:spPr bwMode="auto">
          <a:xfrm>
            <a:off x="457200" y="152400"/>
            <a:ext cx="2601913" cy="457200"/>
          </a:xfrm>
          <a:prstGeom prst="rect">
            <a:avLst/>
          </a:prstGeom>
          <a:solidFill>
            <a:srgbClr val="FFFF99"/>
          </a:solidFill>
          <a:ln w="9525">
            <a:noFill/>
            <a:miter lim="800000"/>
            <a:headEnd/>
            <a:tailEnd/>
          </a:ln>
        </p:spPr>
        <p:txBody>
          <a:bodyPr wrap="none">
            <a:spAutoFit/>
          </a:bodyPr>
          <a:lstStyle/>
          <a:p>
            <a:r>
              <a:rPr lang="en-US"/>
              <a:t>Siege of Leningrad:</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88925" y="42862"/>
            <a:ext cx="8474075" cy="2014538"/>
          </a:xfrm>
          <a:prstGeom prst="rect">
            <a:avLst/>
          </a:prstGeom>
          <a:solidFill>
            <a:srgbClr val="FFFF99"/>
          </a:solidFill>
          <a:ln w="9525">
            <a:noFill/>
            <a:miter lim="800000"/>
            <a:headEnd/>
            <a:tailEnd/>
          </a:ln>
        </p:spPr>
        <p:txBody>
          <a:bodyPr>
            <a:spAutoFit/>
          </a:bodyPr>
          <a:lstStyle/>
          <a:p>
            <a:r>
              <a:rPr lang="en-US" sz="1800" dirty="0"/>
              <a:t>Nazi General Franz </a:t>
            </a:r>
            <a:r>
              <a:rPr lang="en-US" sz="1800" dirty="0" err="1"/>
              <a:t>Halder</a:t>
            </a:r>
            <a:r>
              <a:rPr lang="en-US" sz="1800" dirty="0"/>
              <a:t> wrote  that annihilating Moscow would create a “national catastrophe which [would] deprive not only Bolshevism but also Muscovite nationalism of their center.”   Although Hitler initially proposed to spare “St. Petersburg” because it was “incomparably more beautiful” than Moscow, he soon added Leningrad to the list.  The site of Moscow was to be replaced with a giant reservoir.  Something of the sort actually happened at Stalingrad, where Russian reinforcements crossing the Volga were greeted with this image of hell.</a:t>
            </a:r>
          </a:p>
        </p:txBody>
      </p:sp>
      <p:pic>
        <p:nvPicPr>
          <p:cNvPr id="17411" name="Picture 3" descr="D:\My Documents\summsave\stalflame.jpg"/>
          <p:cNvPicPr>
            <a:picLocks noChangeAspect="1" noChangeArrowheads="1"/>
          </p:cNvPicPr>
          <p:nvPr/>
        </p:nvPicPr>
        <p:blipFill>
          <a:blip r:embed="rId2" cstate="print"/>
          <a:srcRect l="9375" t="10356" r="4762" b="15318"/>
          <a:stretch>
            <a:fillRect/>
          </a:stretch>
        </p:blipFill>
        <p:spPr bwMode="auto">
          <a:xfrm>
            <a:off x="304800" y="2133600"/>
            <a:ext cx="8686800" cy="4548188"/>
          </a:xfrm>
          <a:prstGeom prst="rect">
            <a:avLst/>
          </a:prstGeom>
          <a:noFill/>
          <a:ln w="73025">
            <a:solidFill>
              <a:srgbClr val="333399"/>
            </a:solidFill>
            <a:miter lim="800000"/>
            <a:headEnd/>
            <a:tailEnd/>
          </a:ln>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My Documents\summsave\stalfact.jpg"/>
          <p:cNvPicPr>
            <a:picLocks noChangeAspect="1" noChangeArrowheads="1"/>
          </p:cNvPicPr>
          <p:nvPr/>
        </p:nvPicPr>
        <p:blipFill>
          <a:blip r:embed="rId2" cstate="print"/>
          <a:srcRect/>
          <a:stretch>
            <a:fillRect/>
          </a:stretch>
        </p:blipFill>
        <p:spPr bwMode="auto">
          <a:xfrm>
            <a:off x="1676400" y="166688"/>
            <a:ext cx="7204075" cy="6484937"/>
          </a:xfrm>
          <a:prstGeom prst="rect">
            <a:avLst/>
          </a:prstGeom>
          <a:noFill/>
          <a:ln w="9525">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My Documents\summsave\staljump.jpg"/>
          <p:cNvPicPr>
            <a:picLocks noChangeAspect="1" noChangeArrowheads="1"/>
          </p:cNvPicPr>
          <p:nvPr/>
        </p:nvPicPr>
        <p:blipFill>
          <a:blip r:embed="rId2" cstate="print"/>
          <a:srcRect/>
          <a:stretch>
            <a:fillRect/>
          </a:stretch>
        </p:blipFill>
        <p:spPr bwMode="auto">
          <a:xfrm>
            <a:off x="2590800" y="152400"/>
            <a:ext cx="4052888" cy="6553200"/>
          </a:xfrm>
          <a:prstGeom prst="rect">
            <a:avLst/>
          </a:prstGeom>
          <a:noFill/>
          <a:ln w="9525">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WINDOWS\Desktop\50's Bombed cities\Budapest.jpg"/>
          <p:cNvPicPr>
            <a:picLocks noChangeAspect="1" noChangeArrowheads="1"/>
          </p:cNvPicPr>
          <p:nvPr/>
        </p:nvPicPr>
        <p:blipFill>
          <a:blip r:embed="rId2" cstate="print"/>
          <a:srcRect t="49802"/>
          <a:stretch>
            <a:fillRect/>
          </a:stretch>
        </p:blipFill>
        <p:spPr bwMode="auto">
          <a:xfrm>
            <a:off x="4419600" y="3124200"/>
            <a:ext cx="4724400" cy="3602038"/>
          </a:xfrm>
          <a:prstGeom prst="rect">
            <a:avLst/>
          </a:prstGeom>
          <a:noFill/>
          <a:ln w="9525">
            <a:noFill/>
            <a:miter lim="800000"/>
            <a:headEnd/>
            <a:tailEnd/>
          </a:ln>
        </p:spPr>
      </p:pic>
      <p:sp>
        <p:nvSpPr>
          <p:cNvPr id="20483" name="Text Box 3"/>
          <p:cNvSpPr txBox="1">
            <a:spLocks noChangeArrowheads="1"/>
          </p:cNvSpPr>
          <p:nvPr/>
        </p:nvSpPr>
        <p:spPr bwMode="auto">
          <a:xfrm>
            <a:off x="5562600" y="1371600"/>
            <a:ext cx="3108325" cy="822325"/>
          </a:xfrm>
          <a:prstGeom prst="rect">
            <a:avLst/>
          </a:prstGeom>
          <a:solidFill>
            <a:srgbClr val="FFFF99"/>
          </a:solidFill>
          <a:ln w="9525">
            <a:noFill/>
            <a:miter lim="800000"/>
            <a:headEnd/>
            <a:tailEnd/>
          </a:ln>
        </p:spPr>
        <p:txBody>
          <a:bodyPr wrap="none">
            <a:spAutoFit/>
          </a:bodyPr>
          <a:lstStyle/>
          <a:p>
            <a:r>
              <a:rPr lang="en-US"/>
              <a:t>Royal Palace, Budapest</a:t>
            </a:r>
          </a:p>
          <a:p>
            <a:r>
              <a:rPr lang="en-US"/>
              <a:t>built in the 18th century</a:t>
            </a:r>
          </a:p>
        </p:txBody>
      </p:sp>
      <p:pic>
        <p:nvPicPr>
          <p:cNvPr id="20484" name="Picture 4" descr="C:\WINDOWS\Desktop\50's Bombed cities\Budapest.jpg"/>
          <p:cNvPicPr>
            <a:picLocks noChangeAspect="1" noChangeArrowheads="1"/>
          </p:cNvPicPr>
          <p:nvPr/>
        </p:nvPicPr>
        <p:blipFill>
          <a:blip r:embed="rId2" cstate="print">
            <a:lum bright="18000"/>
          </a:blip>
          <a:srcRect b="59683"/>
          <a:stretch>
            <a:fillRect/>
          </a:stretch>
        </p:blipFill>
        <p:spPr bwMode="auto">
          <a:xfrm>
            <a:off x="152400" y="0"/>
            <a:ext cx="4953000" cy="3032125"/>
          </a:xfrm>
          <a:prstGeom prst="rect">
            <a:avLst/>
          </a:prstGeom>
          <a:noFill/>
          <a:ln w="9525">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aldenbg"/>
          <p:cNvPicPr>
            <a:picLocks noChangeAspect="1" noChangeArrowheads="1"/>
          </p:cNvPicPr>
          <p:nvPr/>
        </p:nvPicPr>
        <p:blipFill>
          <a:blip r:embed="rId2" cstate="print"/>
          <a:srcRect/>
          <a:stretch>
            <a:fillRect/>
          </a:stretch>
        </p:blipFill>
        <p:spPr bwMode="auto">
          <a:xfrm>
            <a:off x="4573588" y="228600"/>
            <a:ext cx="4243387" cy="6386513"/>
          </a:xfrm>
          <a:prstGeom prst="rect">
            <a:avLst/>
          </a:prstGeom>
          <a:noFill/>
          <a:ln w="9525">
            <a:noFill/>
            <a:miter lim="800000"/>
            <a:headEnd/>
            <a:tailEnd/>
          </a:ln>
        </p:spPr>
      </p:pic>
      <p:sp>
        <p:nvSpPr>
          <p:cNvPr id="22531" name="Text Box 3"/>
          <p:cNvSpPr txBox="1">
            <a:spLocks noChangeArrowheads="1"/>
          </p:cNvSpPr>
          <p:nvPr/>
        </p:nvSpPr>
        <p:spPr bwMode="auto">
          <a:xfrm>
            <a:off x="533401" y="381000"/>
            <a:ext cx="2667000" cy="4524315"/>
          </a:xfrm>
          <a:prstGeom prst="rect">
            <a:avLst/>
          </a:prstGeom>
          <a:solidFill>
            <a:srgbClr val="FFFF99"/>
          </a:solidFill>
          <a:ln w="9525">
            <a:noFill/>
            <a:miter lim="800000"/>
            <a:headEnd/>
            <a:tailEnd/>
          </a:ln>
        </p:spPr>
        <p:txBody>
          <a:bodyPr wrap="square">
            <a:spAutoFit/>
          </a:bodyPr>
          <a:lstStyle/>
          <a:p>
            <a:r>
              <a:rPr lang="en-US" dirty="0"/>
              <a:t>American 7th Army</a:t>
            </a:r>
          </a:p>
          <a:p>
            <a:r>
              <a:rPr lang="en-US" dirty="0"/>
              <a:t>Advances Through</a:t>
            </a:r>
          </a:p>
          <a:p>
            <a:r>
              <a:rPr lang="en-US" dirty="0" err="1"/>
              <a:t>Waldenberg</a:t>
            </a:r>
            <a:endParaRPr lang="en-US" dirty="0"/>
          </a:p>
          <a:p>
            <a:endParaRPr lang="en-US" dirty="0"/>
          </a:p>
          <a:p>
            <a:r>
              <a:rPr lang="en-US" dirty="0"/>
              <a:t>As early as 1942,</a:t>
            </a:r>
          </a:p>
          <a:p>
            <a:r>
              <a:rPr lang="en-US" dirty="0"/>
              <a:t>British “area” bombing</a:t>
            </a:r>
          </a:p>
          <a:p>
            <a:r>
              <a:rPr lang="en-US" dirty="0"/>
              <a:t>(which replaced the </a:t>
            </a:r>
          </a:p>
          <a:p>
            <a:r>
              <a:rPr lang="en-US" dirty="0"/>
              <a:t>infamously imprecise</a:t>
            </a:r>
          </a:p>
          <a:p>
            <a:r>
              <a:rPr lang="en-US" dirty="0"/>
              <a:t>“precision” bombing</a:t>
            </a:r>
          </a:p>
          <a:p>
            <a:r>
              <a:rPr lang="en-US" dirty="0"/>
              <a:t>and which could be </a:t>
            </a:r>
          </a:p>
          <a:p>
            <a:r>
              <a:rPr lang="en-US" dirty="0"/>
              <a:t>carried out during the </a:t>
            </a:r>
          </a:p>
          <a:p>
            <a:r>
              <a:rPr lang="en-US" dirty="0"/>
              <a:t>day) had demonstrated</a:t>
            </a:r>
          </a:p>
          <a:p>
            <a:r>
              <a:rPr lang="en-US" dirty="0"/>
              <a:t>that whole cities </a:t>
            </a:r>
          </a:p>
          <a:p>
            <a:r>
              <a:rPr lang="en-US" dirty="0"/>
              <a:t>(</a:t>
            </a:r>
            <a:r>
              <a:rPr lang="en-US" dirty="0" err="1"/>
              <a:t>Lubeck</a:t>
            </a:r>
            <a:r>
              <a:rPr lang="en-US" dirty="0"/>
              <a:t> and Cologne)</a:t>
            </a:r>
          </a:p>
          <a:p>
            <a:r>
              <a:rPr lang="en-US" dirty="0"/>
              <a:t>would be annihilated </a:t>
            </a:r>
          </a:p>
          <a:p>
            <a:r>
              <a:rPr lang="en-US" dirty="0"/>
              <a:t>with one or a few raids.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50's Bombed cities\Bremen.jpg"/>
          <p:cNvPicPr>
            <a:picLocks noChangeAspect="1" noChangeArrowheads="1"/>
          </p:cNvPicPr>
          <p:nvPr/>
        </p:nvPicPr>
        <p:blipFill>
          <a:blip r:embed="rId2" cstate="print"/>
          <a:srcRect t="2022" b="33994"/>
          <a:stretch>
            <a:fillRect/>
          </a:stretch>
        </p:blipFill>
        <p:spPr bwMode="auto">
          <a:xfrm>
            <a:off x="4495800" y="609600"/>
            <a:ext cx="4495800" cy="4244975"/>
          </a:xfrm>
          <a:prstGeom prst="rect">
            <a:avLst/>
          </a:prstGeom>
          <a:noFill/>
          <a:ln w="9525">
            <a:noFill/>
            <a:miter lim="800000"/>
            <a:headEnd/>
            <a:tailEnd/>
          </a:ln>
        </p:spPr>
      </p:pic>
      <p:sp>
        <p:nvSpPr>
          <p:cNvPr id="23555" name="Text Box 3"/>
          <p:cNvSpPr txBox="1">
            <a:spLocks noChangeArrowheads="1"/>
          </p:cNvSpPr>
          <p:nvPr/>
        </p:nvSpPr>
        <p:spPr bwMode="auto">
          <a:xfrm>
            <a:off x="3200400" y="0"/>
            <a:ext cx="3228975" cy="457200"/>
          </a:xfrm>
          <a:prstGeom prst="rect">
            <a:avLst/>
          </a:prstGeom>
          <a:noFill/>
          <a:ln w="9525">
            <a:noFill/>
            <a:miter lim="800000"/>
            <a:headEnd/>
            <a:tailEnd/>
          </a:ln>
        </p:spPr>
        <p:txBody>
          <a:bodyPr wrap="none">
            <a:spAutoFit/>
          </a:bodyPr>
          <a:lstStyle/>
          <a:p>
            <a:r>
              <a:rPr lang="en-US"/>
              <a:t>Bremen and Schweinfurt</a:t>
            </a:r>
          </a:p>
        </p:txBody>
      </p:sp>
      <p:pic>
        <p:nvPicPr>
          <p:cNvPr id="23556" name="Picture 4" descr="E:\50's Bombed cities\Bremen.jpg"/>
          <p:cNvPicPr>
            <a:picLocks noChangeAspect="1" noChangeArrowheads="1"/>
          </p:cNvPicPr>
          <p:nvPr/>
        </p:nvPicPr>
        <p:blipFill>
          <a:blip r:embed="rId2" cstate="print"/>
          <a:srcRect t="66006"/>
          <a:stretch>
            <a:fillRect/>
          </a:stretch>
        </p:blipFill>
        <p:spPr bwMode="auto">
          <a:xfrm>
            <a:off x="0" y="990600"/>
            <a:ext cx="4419600" cy="2216150"/>
          </a:xfrm>
          <a:prstGeom prst="rect">
            <a:avLst/>
          </a:prstGeom>
          <a:noFill/>
          <a:ln w="9525">
            <a:noFill/>
            <a:miter lim="800000"/>
            <a:headEnd/>
            <a:tailEnd/>
          </a:ln>
        </p:spPr>
      </p:pic>
      <p:sp>
        <p:nvSpPr>
          <p:cNvPr id="23557" name="Text Box 5"/>
          <p:cNvSpPr txBox="1">
            <a:spLocks noChangeArrowheads="1"/>
          </p:cNvSpPr>
          <p:nvPr/>
        </p:nvSpPr>
        <p:spPr bwMode="auto">
          <a:xfrm>
            <a:off x="136525" y="4829175"/>
            <a:ext cx="8778875" cy="1920875"/>
          </a:xfrm>
          <a:prstGeom prst="rect">
            <a:avLst/>
          </a:prstGeom>
          <a:solidFill>
            <a:srgbClr val="FFFF99"/>
          </a:solidFill>
          <a:ln w="9525">
            <a:noFill/>
            <a:miter lim="800000"/>
            <a:headEnd/>
            <a:tailEnd/>
          </a:ln>
        </p:spPr>
        <p:txBody>
          <a:bodyPr>
            <a:spAutoFit/>
          </a:bodyPr>
          <a:lstStyle/>
          <a:p>
            <a:r>
              <a:rPr lang="en-US" sz="2000" dirty="0"/>
              <a:t>A Government-planned assault on cities:  “The Chemical Warfare Service was up to the task [of designing reliable incendiaries].  Model enemy towns were constructed as proving grounds in the United States, the effort at authenticity measured by the employment of German Jewish architects to design the German towns and by the attention to detail down to ‘the curtains, children’s toys, and clothing hanging in the closets.’” - Michael S. Sherry, “The Bomb as a Technology of Death,” 1987</a:t>
            </a:r>
            <a:endParaRPr lang="en-US" sz="1600"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228600" y="304800"/>
            <a:ext cx="3657600" cy="2862263"/>
          </a:xfrm>
          <a:prstGeom prst="rect">
            <a:avLst/>
          </a:prstGeom>
          <a:solidFill>
            <a:srgbClr val="FFFF99"/>
          </a:solidFill>
          <a:ln w="9525">
            <a:noFill/>
            <a:miter lim="800000"/>
            <a:headEnd/>
            <a:tailEnd/>
          </a:ln>
        </p:spPr>
        <p:txBody>
          <a:bodyPr>
            <a:spAutoFit/>
          </a:bodyPr>
          <a:lstStyle/>
          <a:p>
            <a:r>
              <a:rPr lang="en-US" sz="2000" dirty="0"/>
              <a:t>In the British bombing of Hamburg in 1943, the explicit “Intention” was “to destroy HAMBURG.”  Most Secret Operation Order No.173, May 27, 1943, estimated that 10,000 tons of bombs would</a:t>
            </a:r>
          </a:p>
          <a:p>
            <a:r>
              <a:rPr lang="en-US" sz="2000" dirty="0"/>
              <a:t>“complete the process of elimination.”  </a:t>
            </a:r>
          </a:p>
        </p:txBody>
      </p:sp>
      <p:pic>
        <p:nvPicPr>
          <p:cNvPr id="24579" name="Picture 3"/>
          <p:cNvPicPr>
            <a:picLocks noChangeAspect="1" noChangeArrowheads="1"/>
          </p:cNvPicPr>
          <p:nvPr/>
        </p:nvPicPr>
        <p:blipFill>
          <a:blip r:embed="rId2" cstate="print"/>
          <a:srcRect/>
          <a:stretch>
            <a:fillRect/>
          </a:stretch>
        </p:blipFill>
        <p:spPr bwMode="auto">
          <a:xfrm>
            <a:off x="4114800" y="304800"/>
            <a:ext cx="4762500" cy="3257550"/>
          </a:xfrm>
          <a:prstGeom prst="rect">
            <a:avLst/>
          </a:prstGeom>
          <a:noFill/>
          <a:ln w="9525">
            <a:noFill/>
            <a:miter lim="800000"/>
            <a:headEnd/>
            <a:tailEnd/>
          </a:ln>
        </p:spPr>
      </p:pic>
      <p:pic>
        <p:nvPicPr>
          <p:cNvPr id="24580" name="Picture 4"/>
          <p:cNvPicPr>
            <a:picLocks noChangeAspect="1" noChangeArrowheads="1"/>
          </p:cNvPicPr>
          <p:nvPr/>
        </p:nvPicPr>
        <p:blipFill>
          <a:blip r:embed="rId3" cstate="print"/>
          <a:srcRect/>
          <a:stretch>
            <a:fillRect/>
          </a:stretch>
        </p:blipFill>
        <p:spPr bwMode="auto">
          <a:xfrm>
            <a:off x="304800" y="3505200"/>
            <a:ext cx="3509963" cy="2971800"/>
          </a:xfrm>
          <a:prstGeom prst="rect">
            <a:avLst/>
          </a:prstGeom>
          <a:noFill/>
          <a:ln w="9525">
            <a:noFill/>
            <a:miter lim="800000"/>
            <a:headEnd/>
            <a:tailEnd/>
          </a:ln>
        </p:spPr>
      </p:pic>
      <p:pic>
        <p:nvPicPr>
          <p:cNvPr id="24581" name="Picture 5"/>
          <p:cNvPicPr>
            <a:picLocks noChangeAspect="1" noChangeArrowheads="1"/>
          </p:cNvPicPr>
          <p:nvPr/>
        </p:nvPicPr>
        <p:blipFill>
          <a:blip r:embed="rId4" cstate="print"/>
          <a:srcRect/>
          <a:stretch>
            <a:fillRect/>
          </a:stretch>
        </p:blipFill>
        <p:spPr bwMode="auto">
          <a:xfrm>
            <a:off x="4800600" y="3903663"/>
            <a:ext cx="4048125" cy="2801937"/>
          </a:xfrm>
          <a:prstGeom prst="rect">
            <a:avLst/>
          </a:prstGeom>
          <a:noFill/>
          <a:ln w="9525">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50's Bombed cities\Dresden.jpg"/>
          <p:cNvPicPr>
            <a:picLocks noChangeAspect="1" noChangeArrowheads="1"/>
          </p:cNvPicPr>
          <p:nvPr/>
        </p:nvPicPr>
        <p:blipFill>
          <a:blip r:embed="rId2" cstate="print"/>
          <a:srcRect l="1106" b="3014"/>
          <a:stretch>
            <a:fillRect/>
          </a:stretch>
        </p:blipFill>
        <p:spPr bwMode="auto">
          <a:xfrm>
            <a:off x="98425" y="762000"/>
            <a:ext cx="7140575" cy="4716463"/>
          </a:xfrm>
          <a:prstGeom prst="rect">
            <a:avLst/>
          </a:prstGeom>
          <a:noFill/>
          <a:ln w="76200">
            <a:solidFill>
              <a:srgbClr val="000000"/>
            </a:solidFill>
            <a:miter lim="800000"/>
            <a:headEnd/>
            <a:tailEnd/>
          </a:ln>
        </p:spPr>
      </p:pic>
      <p:sp>
        <p:nvSpPr>
          <p:cNvPr id="25603" name="Text Box 3"/>
          <p:cNvSpPr txBox="1">
            <a:spLocks noChangeArrowheads="1"/>
          </p:cNvSpPr>
          <p:nvPr/>
        </p:nvSpPr>
        <p:spPr bwMode="auto">
          <a:xfrm>
            <a:off x="533400" y="533400"/>
            <a:ext cx="184150" cy="457200"/>
          </a:xfrm>
          <a:prstGeom prst="rect">
            <a:avLst/>
          </a:prstGeom>
          <a:noFill/>
          <a:ln w="9525">
            <a:noFill/>
            <a:miter lim="800000"/>
            <a:headEnd/>
            <a:tailEnd/>
          </a:ln>
        </p:spPr>
        <p:txBody>
          <a:bodyPr wrap="none">
            <a:spAutoFit/>
          </a:bodyPr>
          <a:lstStyle/>
          <a:p>
            <a:endParaRPr lang="en-US"/>
          </a:p>
        </p:txBody>
      </p:sp>
      <p:sp>
        <p:nvSpPr>
          <p:cNvPr id="25604" name="Text Box 4"/>
          <p:cNvSpPr txBox="1">
            <a:spLocks noChangeArrowheads="1"/>
          </p:cNvSpPr>
          <p:nvPr/>
        </p:nvSpPr>
        <p:spPr bwMode="auto">
          <a:xfrm>
            <a:off x="365125" y="269875"/>
            <a:ext cx="6054725" cy="457200"/>
          </a:xfrm>
          <a:prstGeom prst="rect">
            <a:avLst/>
          </a:prstGeom>
          <a:solidFill>
            <a:srgbClr val="FFFF99"/>
          </a:solidFill>
          <a:ln w="9525">
            <a:noFill/>
            <a:miter lim="800000"/>
            <a:headEnd/>
            <a:tailEnd/>
          </a:ln>
        </p:spPr>
        <p:txBody>
          <a:bodyPr wrap="none">
            <a:spAutoFit/>
          </a:bodyPr>
          <a:lstStyle/>
          <a:p>
            <a:r>
              <a:rPr lang="en-US" dirty="0"/>
              <a:t>Allied Fire Bombing of Dresden, 100,000 killed</a:t>
            </a:r>
          </a:p>
        </p:txBody>
      </p:sp>
      <p:pic>
        <p:nvPicPr>
          <p:cNvPr id="25605" name="Picture 5"/>
          <p:cNvPicPr>
            <a:picLocks noChangeAspect="1" noChangeArrowheads="1"/>
          </p:cNvPicPr>
          <p:nvPr/>
        </p:nvPicPr>
        <p:blipFill>
          <a:blip r:embed="rId3" cstate="print"/>
          <a:srcRect/>
          <a:stretch>
            <a:fillRect/>
          </a:stretch>
        </p:blipFill>
        <p:spPr bwMode="auto">
          <a:xfrm>
            <a:off x="5868988" y="4191000"/>
            <a:ext cx="3275012" cy="2667000"/>
          </a:xfrm>
          <a:prstGeom prst="rect">
            <a:avLst/>
          </a:prstGeom>
          <a:noFill/>
          <a:ln w="9525">
            <a:noFill/>
            <a:miter lim="800000"/>
            <a:headEnd/>
            <a:tailEnd/>
          </a:ln>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WINDOWS\Desktop\50's Bombed cities\MnhmCivl.jpg"/>
          <p:cNvPicPr>
            <a:picLocks noChangeAspect="1" noChangeArrowheads="1"/>
          </p:cNvPicPr>
          <p:nvPr/>
        </p:nvPicPr>
        <p:blipFill>
          <a:blip r:embed="rId2" cstate="print"/>
          <a:srcRect l="5757" b="1396"/>
          <a:stretch>
            <a:fillRect/>
          </a:stretch>
        </p:blipFill>
        <p:spPr bwMode="auto">
          <a:xfrm>
            <a:off x="4724400" y="0"/>
            <a:ext cx="4252913" cy="6629400"/>
          </a:xfrm>
          <a:prstGeom prst="rect">
            <a:avLst/>
          </a:prstGeom>
          <a:noFill/>
          <a:ln w="9525">
            <a:noFill/>
            <a:miter lim="800000"/>
            <a:headEnd/>
            <a:tailEnd/>
          </a:ln>
        </p:spPr>
      </p:pic>
      <p:sp>
        <p:nvSpPr>
          <p:cNvPr id="26627" name="Text Box 3"/>
          <p:cNvSpPr txBox="1">
            <a:spLocks noChangeArrowheads="1"/>
          </p:cNvSpPr>
          <p:nvPr/>
        </p:nvSpPr>
        <p:spPr bwMode="auto">
          <a:xfrm>
            <a:off x="1828800" y="533400"/>
            <a:ext cx="2789238" cy="457200"/>
          </a:xfrm>
          <a:prstGeom prst="rect">
            <a:avLst/>
          </a:prstGeom>
          <a:noFill/>
          <a:ln w="9525">
            <a:noFill/>
            <a:miter lim="800000"/>
            <a:headEnd/>
            <a:tailEnd/>
          </a:ln>
        </p:spPr>
        <p:txBody>
          <a:bodyPr wrap="none">
            <a:spAutoFit/>
          </a:bodyPr>
          <a:lstStyle/>
          <a:p>
            <a:r>
              <a:rPr lang="en-US"/>
              <a:t>Mannheim, Germany</a:t>
            </a:r>
          </a:p>
        </p:txBody>
      </p:sp>
      <p:pic>
        <p:nvPicPr>
          <p:cNvPr id="26628" name="Picture 4" descr="C:\WINDOWS\Desktop\50's Bombed cities\Nurembrg.jpg"/>
          <p:cNvPicPr>
            <a:picLocks noChangeAspect="1" noChangeArrowheads="1"/>
          </p:cNvPicPr>
          <p:nvPr/>
        </p:nvPicPr>
        <p:blipFill>
          <a:blip r:embed="rId3" cstate="print"/>
          <a:srcRect/>
          <a:stretch>
            <a:fillRect/>
          </a:stretch>
        </p:blipFill>
        <p:spPr bwMode="auto">
          <a:xfrm>
            <a:off x="152400" y="2743200"/>
            <a:ext cx="4419600" cy="2952750"/>
          </a:xfrm>
          <a:prstGeom prst="rect">
            <a:avLst/>
          </a:prstGeom>
          <a:noFill/>
          <a:ln w="9525">
            <a:noFill/>
            <a:miter lim="800000"/>
            <a:headEnd/>
            <a:tailEnd/>
          </a:ln>
        </p:spPr>
      </p:pic>
      <p:sp>
        <p:nvSpPr>
          <p:cNvPr id="26629" name="Text Box 5"/>
          <p:cNvSpPr txBox="1">
            <a:spLocks noChangeArrowheads="1"/>
          </p:cNvSpPr>
          <p:nvPr/>
        </p:nvSpPr>
        <p:spPr bwMode="auto">
          <a:xfrm>
            <a:off x="212725" y="5832475"/>
            <a:ext cx="2874963" cy="457200"/>
          </a:xfrm>
          <a:prstGeom prst="rect">
            <a:avLst/>
          </a:prstGeom>
          <a:solidFill>
            <a:srgbClr val="FFFF99"/>
          </a:solidFill>
          <a:ln w="9525">
            <a:noFill/>
            <a:miter lim="800000"/>
            <a:headEnd/>
            <a:tailEnd/>
          </a:ln>
        </p:spPr>
        <p:txBody>
          <a:bodyPr wrap="none">
            <a:spAutoFit/>
          </a:bodyPr>
          <a:lstStyle/>
          <a:p>
            <a:r>
              <a:rPr lang="en-US" dirty="0"/>
              <a:t>Nuremburg, Germany</a:t>
            </a:r>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1550</TotalTime>
  <Words>7741</Words>
  <Application>Microsoft Office PowerPoint</Application>
  <PresentationFormat>On-screen Show (4:3)</PresentationFormat>
  <Paragraphs>256</Paragraphs>
  <Slides>131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131</vt:i4>
      </vt:variant>
    </vt:vector>
  </HeadingPairs>
  <TitlesOfParts>
    <vt:vector size="138" baseType="lpstr">
      <vt:lpstr>Arial</vt:lpstr>
      <vt:lpstr>Arial Unicode MS</vt:lpstr>
      <vt:lpstr>Bookman Old Style</vt:lpstr>
      <vt:lpstr>Calibri</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D. Fairfield</dc:creator>
  <cp:lastModifiedBy>Fairfield, John</cp:lastModifiedBy>
  <cp:revision>166</cp:revision>
  <dcterms:created xsi:type="dcterms:W3CDTF">2012-07-09T17:06:12Z</dcterms:created>
  <dcterms:modified xsi:type="dcterms:W3CDTF">2023-04-10T14:30:13Z</dcterms:modified>
</cp:coreProperties>
</file>